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2.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tags/tag4.xml" ContentType="application/vnd.openxmlformats-officedocument.presentationml.tags+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4059" r:id="rId1"/>
    <p:sldMasterId id="2147483945" r:id="rId2"/>
  </p:sldMasterIdLst>
  <p:notesMasterIdLst>
    <p:notesMasterId r:id="rId57"/>
  </p:notesMasterIdLst>
  <p:handoutMasterIdLst>
    <p:handoutMasterId r:id="rId58"/>
  </p:handoutMasterIdLst>
  <p:sldIdLst>
    <p:sldId id="996" r:id="rId3"/>
    <p:sldId id="939" r:id="rId4"/>
    <p:sldId id="940" r:id="rId5"/>
    <p:sldId id="941" r:id="rId6"/>
    <p:sldId id="791" r:id="rId7"/>
    <p:sldId id="946" r:id="rId8"/>
    <p:sldId id="947" r:id="rId9"/>
    <p:sldId id="948" r:id="rId10"/>
    <p:sldId id="949" r:id="rId11"/>
    <p:sldId id="950" r:id="rId12"/>
    <p:sldId id="992" r:id="rId13"/>
    <p:sldId id="986" r:id="rId14"/>
    <p:sldId id="952" r:id="rId15"/>
    <p:sldId id="953" r:id="rId16"/>
    <p:sldId id="954" r:id="rId17"/>
    <p:sldId id="955" r:id="rId18"/>
    <p:sldId id="993" r:id="rId19"/>
    <p:sldId id="987" r:id="rId20"/>
    <p:sldId id="957" r:id="rId21"/>
    <p:sldId id="958" r:id="rId22"/>
    <p:sldId id="959" r:id="rId23"/>
    <p:sldId id="994" r:id="rId24"/>
    <p:sldId id="988" r:id="rId25"/>
    <p:sldId id="961" r:id="rId26"/>
    <p:sldId id="962" r:id="rId27"/>
    <p:sldId id="963" r:id="rId28"/>
    <p:sldId id="964" r:id="rId29"/>
    <p:sldId id="965" r:id="rId30"/>
    <p:sldId id="966" r:id="rId31"/>
    <p:sldId id="967" r:id="rId32"/>
    <p:sldId id="968" r:id="rId33"/>
    <p:sldId id="969" r:id="rId34"/>
    <p:sldId id="989" r:id="rId35"/>
    <p:sldId id="971" r:id="rId36"/>
    <p:sldId id="972" r:id="rId37"/>
    <p:sldId id="973" r:id="rId38"/>
    <p:sldId id="974" r:id="rId39"/>
    <p:sldId id="975" r:id="rId40"/>
    <p:sldId id="976" r:id="rId41"/>
    <p:sldId id="977" r:id="rId42"/>
    <p:sldId id="990" r:id="rId43"/>
    <p:sldId id="979" r:id="rId44"/>
    <p:sldId id="980" r:id="rId45"/>
    <p:sldId id="981" r:id="rId46"/>
    <p:sldId id="995" r:id="rId47"/>
    <p:sldId id="991" r:id="rId48"/>
    <p:sldId id="983" r:id="rId49"/>
    <p:sldId id="984" r:id="rId50"/>
    <p:sldId id="985" r:id="rId51"/>
    <p:sldId id="942" r:id="rId52"/>
    <p:sldId id="943" r:id="rId53"/>
    <p:sldId id="944" r:id="rId54"/>
    <p:sldId id="884" r:id="rId55"/>
    <p:sldId id="885" r:id="rId56"/>
  </p:sldIdLst>
  <p:sldSz cx="9144000" cy="6858000" type="screen4x3"/>
  <p:notesSz cx="7010400" cy="9296400"/>
  <p:defaultTextStyle>
    <a:defPPr>
      <a:defRPr lang="en-US"/>
    </a:defPPr>
    <a:lvl1pPr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ane Gibbons" initials="JG" lastIdx="12" clrIdx="0"/>
  <p:cmAuthor id="1" name="Rodrigo Floriano" initials="RF"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C0C4"/>
    <a:srgbClr val="678DC5"/>
    <a:srgbClr val="3E67A4"/>
    <a:srgbClr val="3E8DC5"/>
    <a:srgbClr val="5F5F65"/>
    <a:srgbClr val="7E7E86"/>
    <a:srgbClr val="FFFFFF"/>
    <a:srgbClr val="8E8E9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918AAD-D2F1-47D2-B698-836B34CCC65A}" v="5" dt="2024-12-08T15:18:04.82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85" autoAdjust="0"/>
    <p:restoredTop sz="82585" autoAdjust="0"/>
  </p:normalViewPr>
  <p:slideViewPr>
    <p:cSldViewPr snapToGrid="0">
      <p:cViewPr varScale="1">
        <p:scale>
          <a:sx n="55" d="100"/>
          <a:sy n="55" d="100"/>
        </p:scale>
        <p:origin x="1432" y="40"/>
      </p:cViewPr>
      <p:guideLst>
        <p:guide orient="horz" pos="2160"/>
        <p:guide pos="2880"/>
      </p:guideLst>
    </p:cSldViewPr>
  </p:slideViewPr>
  <p:outlineViewPr>
    <p:cViewPr>
      <p:scale>
        <a:sx n="33" d="100"/>
        <a:sy n="33" d="100"/>
      </p:scale>
      <p:origin x="0" y="5022"/>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handoutMaster" Target="handoutMasters/handoutMaster1.xml"/><Relationship Id="rId5" Type="http://schemas.openxmlformats.org/officeDocument/2006/relationships/slide" Target="slides/slide3.xml"/><Relationship Id="rId61"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microsoft.com/office/2016/11/relationships/changesInfo" Target="changesInfos/changesInfo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commentAuthors" Target="commentAuthor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lmiah Amin" userId="5bed6727-455b-4027-94f3-9d22a8e4d867" providerId="ADAL" clId="{6C918AAD-D2F1-47D2-B698-836B34CCC65A}"/>
    <pc:docChg chg="addSld delSld modSld sldOrd modMainMaster">
      <pc:chgData name="Salmiah Amin" userId="5bed6727-455b-4027-94f3-9d22a8e4d867" providerId="ADAL" clId="{6C918AAD-D2F1-47D2-B698-836B34CCC65A}" dt="2024-12-08T15:18:14.936" v="52" actId="20577"/>
      <pc:docMkLst>
        <pc:docMk/>
      </pc:docMkLst>
      <pc:sldChg chg="modSp del">
        <pc:chgData name="Salmiah Amin" userId="5bed6727-455b-4027-94f3-9d22a8e4d867" providerId="ADAL" clId="{6C918AAD-D2F1-47D2-B698-836B34CCC65A}" dt="2024-12-08T15:17:45.387" v="23" actId="47"/>
        <pc:sldMkLst>
          <pc:docMk/>
          <pc:sldMk cId="1271471034" sldId="938"/>
        </pc:sldMkLst>
        <pc:spChg chg="mod">
          <ac:chgData name="Salmiah Amin" userId="5bed6727-455b-4027-94f3-9d22a8e4d867" providerId="ADAL" clId="{6C918AAD-D2F1-47D2-B698-836B34CCC65A}" dt="2024-12-08T15:17:19.821" v="0"/>
          <ac:spMkLst>
            <pc:docMk/>
            <pc:sldMk cId="1271471034" sldId="938"/>
            <ac:spMk id="2" creationId="{00000000-0000-0000-0000-000000000000}"/>
          </ac:spMkLst>
        </pc:spChg>
        <pc:spChg chg="mod">
          <ac:chgData name="Salmiah Amin" userId="5bed6727-455b-4027-94f3-9d22a8e4d867" providerId="ADAL" clId="{6C918AAD-D2F1-47D2-B698-836B34CCC65A}" dt="2024-12-08T15:17:19.821" v="0"/>
          <ac:spMkLst>
            <pc:docMk/>
            <pc:sldMk cId="1271471034" sldId="938"/>
            <ac:spMk id="3" creationId="{00000000-0000-0000-0000-000000000000}"/>
          </ac:spMkLst>
        </pc:spChg>
      </pc:sldChg>
      <pc:sldChg chg="modSp">
        <pc:chgData name="Salmiah Amin" userId="5bed6727-455b-4027-94f3-9d22a8e4d867" providerId="ADAL" clId="{6C918AAD-D2F1-47D2-B698-836B34CCC65A}" dt="2024-12-08T15:17:19.821" v="0"/>
        <pc:sldMkLst>
          <pc:docMk/>
          <pc:sldMk cId="2497990371" sldId="941"/>
        </pc:sldMkLst>
        <pc:spChg chg="mod">
          <ac:chgData name="Salmiah Amin" userId="5bed6727-455b-4027-94f3-9d22a8e4d867" providerId="ADAL" clId="{6C918AAD-D2F1-47D2-B698-836B34CCC65A}" dt="2024-12-08T15:17:19.821" v="0"/>
          <ac:spMkLst>
            <pc:docMk/>
            <pc:sldMk cId="2497990371" sldId="941"/>
            <ac:spMk id="2" creationId="{00000000-0000-0000-0000-000000000000}"/>
          </ac:spMkLst>
        </pc:spChg>
        <pc:spChg chg="mod">
          <ac:chgData name="Salmiah Amin" userId="5bed6727-455b-4027-94f3-9d22a8e4d867" providerId="ADAL" clId="{6C918AAD-D2F1-47D2-B698-836B34CCC65A}" dt="2024-12-08T15:17:19.821" v="0"/>
          <ac:spMkLst>
            <pc:docMk/>
            <pc:sldMk cId="2497990371" sldId="941"/>
            <ac:spMk id="3" creationId="{00000000-0000-0000-0000-000000000000}"/>
          </ac:spMkLst>
        </pc:spChg>
      </pc:sldChg>
      <pc:sldChg chg="addSp delSp modSp new mod ord">
        <pc:chgData name="Salmiah Amin" userId="5bed6727-455b-4027-94f3-9d22a8e4d867" providerId="ADAL" clId="{6C918AAD-D2F1-47D2-B698-836B34CCC65A}" dt="2024-12-08T15:18:14.936" v="52" actId="20577"/>
        <pc:sldMkLst>
          <pc:docMk/>
          <pc:sldMk cId="1528424128" sldId="996"/>
        </pc:sldMkLst>
        <pc:spChg chg="del">
          <ac:chgData name="Salmiah Amin" userId="5bed6727-455b-4027-94f3-9d22a8e4d867" providerId="ADAL" clId="{6C918AAD-D2F1-47D2-B698-836B34CCC65A}" dt="2024-12-08T15:17:56.264" v="28" actId="478"/>
          <ac:spMkLst>
            <pc:docMk/>
            <pc:sldMk cId="1528424128" sldId="996"/>
            <ac:spMk id="2" creationId="{33E27ECD-5C1D-C9DD-24B0-261AB00492D3}"/>
          </ac:spMkLst>
        </pc:spChg>
        <pc:spChg chg="del">
          <ac:chgData name="Salmiah Amin" userId="5bed6727-455b-4027-94f3-9d22a8e4d867" providerId="ADAL" clId="{6C918AAD-D2F1-47D2-B698-836B34CCC65A}" dt="2024-12-08T15:17:54.901" v="27" actId="478"/>
          <ac:spMkLst>
            <pc:docMk/>
            <pc:sldMk cId="1528424128" sldId="996"/>
            <ac:spMk id="3" creationId="{5163D6B5-9DA4-2372-041D-102689BF43E2}"/>
          </ac:spMkLst>
        </pc:spChg>
        <pc:spChg chg="add mod">
          <ac:chgData name="Salmiah Amin" userId="5bed6727-455b-4027-94f3-9d22a8e4d867" providerId="ADAL" clId="{6C918AAD-D2F1-47D2-B698-836B34CCC65A}" dt="2024-12-08T15:18:04.820" v="29"/>
          <ac:spMkLst>
            <pc:docMk/>
            <pc:sldMk cId="1528424128" sldId="996"/>
            <ac:spMk id="4" creationId="{E606E67E-20C3-341F-3EDD-985579120E7A}"/>
          </ac:spMkLst>
        </pc:spChg>
        <pc:spChg chg="add mod">
          <ac:chgData name="Salmiah Amin" userId="5bed6727-455b-4027-94f3-9d22a8e4d867" providerId="ADAL" clId="{6C918AAD-D2F1-47D2-B698-836B34CCC65A}" dt="2024-12-08T15:18:14.936" v="52" actId="20577"/>
          <ac:spMkLst>
            <pc:docMk/>
            <pc:sldMk cId="1528424128" sldId="996"/>
            <ac:spMk id="5" creationId="{3A1B1FD7-36FD-E202-DAE0-5E09217BB9D0}"/>
          </ac:spMkLst>
        </pc:spChg>
      </pc:sldChg>
      <pc:sldMasterChg chg="modSp mod">
        <pc:chgData name="Salmiah Amin" userId="5bed6727-455b-4027-94f3-9d22a8e4d867" providerId="ADAL" clId="{6C918AAD-D2F1-47D2-B698-836B34CCC65A}" dt="2024-12-08T15:17:38.362" v="22" actId="20577"/>
        <pc:sldMasterMkLst>
          <pc:docMk/>
          <pc:sldMasterMk cId="3965476252" sldId="2147484059"/>
        </pc:sldMasterMkLst>
        <pc:spChg chg="mod">
          <ac:chgData name="Salmiah Amin" userId="5bed6727-455b-4027-94f3-9d22a8e4d867" providerId="ADAL" clId="{6C918AAD-D2F1-47D2-B698-836B34CCC65A}" dt="2024-12-08T15:17:38.362" v="22" actId="20577"/>
          <ac:spMkLst>
            <pc:docMk/>
            <pc:sldMasterMk cId="3965476252" sldId="2147484059"/>
            <ac:spMk id="8" creationId="{9EBD054F-4D2B-C683-DC2F-88927DD0A10B}"/>
          </ac:spMkLst>
        </pc:sp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11"/>
          <p:cNvSpPr>
            <a:spLocks noChangeArrowheads="1"/>
          </p:cNvSpPr>
          <p:nvPr/>
        </p:nvSpPr>
        <p:spPr bwMode="auto">
          <a:xfrm>
            <a:off x="6249988" y="8609013"/>
            <a:ext cx="449262" cy="21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5123" name="Rectangle 12"/>
          <p:cNvSpPr>
            <a:spLocks noChangeArrowheads="1"/>
          </p:cNvSpPr>
          <p:nvPr/>
        </p:nvSpPr>
        <p:spPr bwMode="auto">
          <a:xfrm>
            <a:off x="57150" y="8785225"/>
            <a:ext cx="2619375" cy="34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5667" tIns="50185" rIns="95667" bIns="50185">
            <a:spAutoFit/>
          </a:bodyPr>
          <a:lstStyle/>
          <a:p>
            <a:pPr algn="l" defTabSz="611188">
              <a:lnSpc>
                <a:spcPct val="100000"/>
              </a:lnSpc>
              <a:tabLst>
                <a:tab pos="2387600" algn="l"/>
                <a:tab pos="4830763" algn="l"/>
              </a:tabLst>
            </a:pPr>
            <a:r>
              <a:rPr lang="en-US" sz="800"/>
              <a:t>© 2006, Cisco Systems, Inc. All rights reserved.</a:t>
            </a:r>
          </a:p>
          <a:p>
            <a:pPr algn="l" defTabSz="611188">
              <a:lnSpc>
                <a:spcPct val="100000"/>
              </a:lnSpc>
              <a:tabLst>
                <a:tab pos="2387600" algn="l"/>
                <a:tab pos="4830763" algn="l"/>
              </a:tabLst>
            </a:pPr>
            <a:r>
              <a:rPr lang="en-US" sz="800"/>
              <a:t>Presentation_ID.scr</a:t>
            </a:r>
          </a:p>
        </p:txBody>
      </p:sp>
      <p:sp>
        <p:nvSpPr>
          <p:cNvPr id="5124" name="Line 13"/>
          <p:cNvSpPr>
            <a:spLocks noChangeShapeType="1"/>
          </p:cNvSpPr>
          <p:nvPr/>
        </p:nvSpPr>
        <p:spPr bwMode="auto">
          <a:xfrm>
            <a:off x="152400" y="8799513"/>
            <a:ext cx="6653213"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5125" name="Rectangle 14"/>
          <p:cNvSpPr>
            <a:spLocks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p>
            <a:pPr algn="r" defTabSz="903288">
              <a:lnSpc>
                <a:spcPct val="100000"/>
              </a:lnSpc>
            </a:pPr>
            <a:fld id="{22244E67-557B-7741-B9F5-F61AA18495DF}" type="slidenum">
              <a:rPr lang="en-US" sz="800"/>
              <a:pPr algn="r" defTabSz="903288">
                <a:lnSpc>
                  <a:spcPct val="100000"/>
                </a:lnSpc>
              </a:pPr>
              <a:t>‹#›</a:t>
            </a:fld>
            <a:endParaRPr lang="en-US" sz="800"/>
          </a:p>
        </p:txBody>
      </p:sp>
    </p:spTree>
    <p:extLst>
      <p:ext uri="{BB962C8B-B14F-4D97-AF65-F5344CB8AC3E}">
        <p14:creationId xmlns:p14="http://schemas.microsoft.com/office/powerpoint/2010/main" val="21810151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8"/>
          <p:cNvSpPr>
            <a:spLocks noChangeArrowheads="1"/>
          </p:cNvSpPr>
          <p:nvPr/>
        </p:nvSpPr>
        <p:spPr bwMode="auto">
          <a:xfrm>
            <a:off x="6249988" y="8609013"/>
            <a:ext cx="449262" cy="21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6147" name="Rectangle 9"/>
          <p:cNvSpPr>
            <a:spLocks noChangeArrowheads="1"/>
          </p:cNvSpPr>
          <p:nvPr/>
        </p:nvSpPr>
        <p:spPr bwMode="auto">
          <a:xfrm>
            <a:off x="57150" y="8785225"/>
            <a:ext cx="2619375" cy="34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5667" tIns="50185" rIns="95667" bIns="50185">
            <a:spAutoFit/>
          </a:bodyPr>
          <a:lstStyle/>
          <a:p>
            <a:pPr algn="l" defTabSz="611188">
              <a:lnSpc>
                <a:spcPct val="100000"/>
              </a:lnSpc>
              <a:tabLst>
                <a:tab pos="2387600" algn="l"/>
                <a:tab pos="4830763" algn="l"/>
              </a:tabLst>
            </a:pPr>
            <a:r>
              <a:rPr lang="en-US" sz="800"/>
              <a:t>© 2006, Cisco Systems, Inc. All rights reserved.</a:t>
            </a:r>
          </a:p>
          <a:p>
            <a:pPr algn="l" defTabSz="611188">
              <a:lnSpc>
                <a:spcPct val="100000"/>
              </a:lnSpc>
              <a:tabLst>
                <a:tab pos="2387600" algn="l"/>
                <a:tab pos="4830763" algn="l"/>
              </a:tabLst>
            </a:pPr>
            <a:r>
              <a:rPr lang="en-US" sz="800"/>
              <a:t>Presentation_ID.scr</a:t>
            </a:r>
          </a:p>
        </p:txBody>
      </p:sp>
      <p:sp>
        <p:nvSpPr>
          <p:cNvPr id="6148" name="Line 10"/>
          <p:cNvSpPr>
            <a:spLocks noChangeShapeType="1"/>
          </p:cNvSpPr>
          <p:nvPr/>
        </p:nvSpPr>
        <p:spPr bwMode="auto">
          <a:xfrm>
            <a:off x="152400" y="8799513"/>
            <a:ext cx="6653213"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83307" name="Rectangle 11"/>
          <p:cNvSpPr>
            <a:spLocks noGrp="1" noChangeArrowheads="1"/>
          </p:cNvSpPr>
          <p:nvPr>
            <p:ph type="sldNum" sz="quarter" idx="5"/>
          </p:nvPr>
        </p:nvSpPr>
        <p:spPr bwMode="auto">
          <a:xfrm>
            <a:off x="5929313" y="8680450"/>
            <a:ext cx="812800" cy="287338"/>
          </a:xfrm>
          <a:prstGeom prst="rect">
            <a:avLst/>
          </a:prstGeom>
          <a:noFill/>
          <a:ln w="9525">
            <a:noFill/>
            <a:miter lim="800000"/>
            <a:headEnd/>
            <a:tailEnd/>
          </a:ln>
          <a:effectLst/>
        </p:spPr>
        <p:txBody>
          <a:bodyPr vert="horz" wrap="square" lIns="18819" tIns="0" rIns="18819" bIns="0" numCol="1" anchor="b" anchorCtr="0" compatLnSpc="1">
            <a:prstTxWarp prst="textNoShape">
              <a:avLst/>
            </a:prstTxWarp>
          </a:bodyPr>
          <a:lstStyle>
            <a:lvl1pPr algn="r" defTabSz="903288">
              <a:lnSpc>
                <a:spcPct val="100000"/>
              </a:lnSpc>
              <a:defRPr sz="800" smtClean="0">
                <a:cs typeface="+mn-cs"/>
              </a:defRPr>
            </a:lvl1pPr>
          </a:lstStyle>
          <a:p>
            <a:pPr>
              <a:defRPr/>
            </a:pPr>
            <a:fld id="{F4CE0E46-7F05-B940-8356-5580BE265E49}" type="slidenum">
              <a:rPr lang="en-US"/>
              <a:pPr>
                <a:defRPr/>
              </a:pPr>
              <a:t>‹#›</a:t>
            </a:fld>
            <a:endParaRPr lang="en-US"/>
          </a:p>
        </p:txBody>
      </p:sp>
      <p:sp>
        <p:nvSpPr>
          <p:cNvPr id="6150" name="Rectangle 12"/>
          <p:cNvSpPr>
            <a:spLocks noGrp="1" noRot="1" noChangeAspect="1" noChangeArrowheads="1" noTextEdit="1"/>
          </p:cNvSpPr>
          <p:nvPr>
            <p:ph type="sldImg" idx="2"/>
          </p:nvPr>
        </p:nvSpPr>
        <p:spPr bwMode="auto">
          <a:xfrm>
            <a:off x="873125" y="244475"/>
            <a:ext cx="5321300" cy="3990975"/>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83309" name="Rectangle 13"/>
          <p:cNvSpPr>
            <a:spLocks noGrp="1" noChangeArrowheads="1"/>
          </p:cNvSpPr>
          <p:nvPr>
            <p:ph type="body" sz="quarter" idx="3"/>
          </p:nvPr>
        </p:nvSpPr>
        <p:spPr bwMode="auto">
          <a:xfrm>
            <a:off x="768350" y="4378325"/>
            <a:ext cx="5468938" cy="4252913"/>
          </a:xfrm>
          <a:prstGeom prst="rect">
            <a:avLst/>
          </a:prstGeom>
          <a:noFill/>
          <a:ln w="9525">
            <a:noFill/>
            <a:miter lim="800000"/>
            <a:headEnd/>
            <a:tailEnd/>
          </a:ln>
          <a:effectLst/>
        </p:spPr>
        <p:txBody>
          <a:bodyPr vert="horz" wrap="square" lIns="95667" tIns="50185" rIns="95667" bIns="50185" numCol="1" anchor="t" anchorCtr="0" compatLnSpc="1">
            <a:prstTxWarp prst="textNoShape">
              <a:avLst/>
            </a:prstTxWarp>
          </a:bodyPr>
          <a:lstStyle/>
          <a:p>
            <a:pPr lvl="0"/>
            <a:r>
              <a:rPr lang="en-US" noProof="0"/>
              <a:t>Body Text</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626460584"/>
      </p:ext>
    </p:extLst>
  </p:cSld>
  <p:clrMap bg1="lt1" tx1="dk1" bg2="lt2" tx2="dk2" accent1="accent1" accent2="accent2" accent3="accent3" accent4="accent4" accent5="accent5" accent6="accent6" hlink="hlink" folHlink="folHlink"/>
  <p:notesStyle>
    <a:lvl1pPr marL="112713" indent="-112713" algn="l" defTabSz="1020763" rtl="0" eaLnBrk="0" fontAlgn="base" hangingPunct="0">
      <a:lnSpc>
        <a:spcPct val="90000"/>
      </a:lnSpc>
      <a:spcBef>
        <a:spcPct val="50000"/>
      </a:spcBef>
      <a:spcAft>
        <a:spcPct val="0"/>
      </a:spcAft>
      <a:buSzPct val="100000"/>
      <a:buChar char="•"/>
      <a:defRPr sz="1200" kern="1200">
        <a:solidFill>
          <a:schemeClr val="tx1"/>
        </a:solidFill>
        <a:latin typeface="Arial" charset="0"/>
        <a:ea typeface="ＭＳ Ｐゴシック" charset="0"/>
        <a:cs typeface="ＭＳ Ｐゴシック" charset="0"/>
      </a:defRPr>
    </a:lvl1pPr>
    <a:lvl2pPr marL="482600" indent="-120650"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2pPr>
    <a:lvl3pPr marL="966788"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3pPr>
    <a:lvl4pPr marL="1449388"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4pPr>
    <a:lvl5pPr marL="1931988"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570513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17.2 – Small Network Applications and Protocols</a:t>
            </a:r>
          </a:p>
          <a:p>
            <a:r>
              <a:rPr lang="en-US" dirty="0"/>
              <a:t>17.2.1 – Common Applications</a:t>
            </a:r>
          </a:p>
        </p:txBody>
      </p:sp>
      <p:sp>
        <p:nvSpPr>
          <p:cNvPr id="4" name="Slide Number Placeholder 3"/>
          <p:cNvSpPr>
            <a:spLocks noGrp="1"/>
          </p:cNvSpPr>
          <p:nvPr>
            <p:ph type="sldNum" sz="quarter" idx="5"/>
          </p:nvPr>
        </p:nvSpPr>
        <p:spPr/>
        <p:txBody>
          <a:bodyPr/>
          <a:lstStyle/>
          <a:p>
            <a:fld id="{5641018C-6CAF-B84E-B92C-ECB119457FBA}" type="slidenum">
              <a:rPr lang="en-US" smtClean="0"/>
              <a:t>13</a:t>
            </a:fld>
            <a:endParaRPr lang="en-US" dirty="0"/>
          </a:p>
        </p:txBody>
      </p:sp>
    </p:spTree>
    <p:extLst>
      <p:ext uri="{BB962C8B-B14F-4D97-AF65-F5344CB8AC3E}">
        <p14:creationId xmlns:p14="http://schemas.microsoft.com/office/powerpoint/2010/main" val="4024546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17.2 – Small Network Applications and Protocols</a:t>
            </a:r>
          </a:p>
          <a:p>
            <a:r>
              <a:rPr lang="en-US" dirty="0"/>
              <a:t>17.2.2 – Common Protocols</a:t>
            </a:r>
          </a:p>
        </p:txBody>
      </p:sp>
      <p:sp>
        <p:nvSpPr>
          <p:cNvPr id="4" name="Slide Number Placeholder 3"/>
          <p:cNvSpPr>
            <a:spLocks noGrp="1"/>
          </p:cNvSpPr>
          <p:nvPr>
            <p:ph type="sldNum" sz="quarter" idx="5"/>
          </p:nvPr>
        </p:nvSpPr>
        <p:spPr/>
        <p:txBody>
          <a:bodyPr/>
          <a:lstStyle/>
          <a:p>
            <a:fld id="{5641018C-6CAF-B84E-B92C-ECB119457FBA}" type="slidenum">
              <a:rPr lang="en-US" smtClean="0"/>
              <a:t>14</a:t>
            </a:fld>
            <a:endParaRPr lang="en-US" dirty="0"/>
          </a:p>
        </p:txBody>
      </p:sp>
    </p:spTree>
    <p:extLst>
      <p:ext uri="{BB962C8B-B14F-4D97-AF65-F5344CB8AC3E}">
        <p14:creationId xmlns:p14="http://schemas.microsoft.com/office/powerpoint/2010/main" val="950400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17.2 – Small Network Applications and Protocols</a:t>
            </a:r>
          </a:p>
          <a:p>
            <a:r>
              <a:rPr lang="en-US" dirty="0"/>
              <a:t>17.2.2 – Common Protocols (Cont.)</a:t>
            </a:r>
          </a:p>
        </p:txBody>
      </p:sp>
      <p:sp>
        <p:nvSpPr>
          <p:cNvPr id="4" name="Slide Number Placeholder 3"/>
          <p:cNvSpPr>
            <a:spLocks noGrp="1"/>
          </p:cNvSpPr>
          <p:nvPr>
            <p:ph type="sldNum" sz="quarter" idx="5"/>
          </p:nvPr>
        </p:nvSpPr>
        <p:spPr/>
        <p:txBody>
          <a:bodyPr/>
          <a:lstStyle/>
          <a:p>
            <a:fld id="{5641018C-6CAF-B84E-B92C-ECB119457FBA}" type="slidenum">
              <a:rPr lang="en-US" smtClean="0"/>
              <a:t>15</a:t>
            </a:fld>
            <a:endParaRPr lang="en-US" dirty="0"/>
          </a:p>
        </p:txBody>
      </p:sp>
    </p:spTree>
    <p:extLst>
      <p:ext uri="{BB962C8B-B14F-4D97-AF65-F5344CB8AC3E}">
        <p14:creationId xmlns:p14="http://schemas.microsoft.com/office/powerpoint/2010/main" val="25272947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17.2 – Small Network Applications and Protocols</a:t>
            </a:r>
          </a:p>
          <a:p>
            <a:r>
              <a:rPr lang="en-US" dirty="0"/>
              <a:t>17.2.3 – Voice and Video Applications</a:t>
            </a:r>
          </a:p>
          <a:p>
            <a:r>
              <a:rPr lang="en-US" dirty="0"/>
              <a:t>17.2.4 – Check Your Understanding – Small Network Applications and Protocols</a:t>
            </a:r>
          </a:p>
        </p:txBody>
      </p:sp>
      <p:sp>
        <p:nvSpPr>
          <p:cNvPr id="4" name="Slide Number Placeholder 3"/>
          <p:cNvSpPr>
            <a:spLocks noGrp="1"/>
          </p:cNvSpPr>
          <p:nvPr>
            <p:ph type="sldNum" sz="quarter" idx="5"/>
          </p:nvPr>
        </p:nvSpPr>
        <p:spPr/>
        <p:txBody>
          <a:bodyPr/>
          <a:lstStyle/>
          <a:p>
            <a:fld id="{5641018C-6CAF-B84E-B92C-ECB119457FBA}" type="slidenum">
              <a:rPr lang="en-US" smtClean="0"/>
              <a:t>16</a:t>
            </a:fld>
            <a:endParaRPr lang="en-US" dirty="0"/>
          </a:p>
        </p:txBody>
      </p:sp>
    </p:spTree>
    <p:extLst>
      <p:ext uri="{BB962C8B-B14F-4D97-AF65-F5344CB8AC3E}">
        <p14:creationId xmlns:p14="http://schemas.microsoft.com/office/powerpoint/2010/main" val="1607545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41940638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18</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Introduction</a:t>
            </a:r>
            <a:r>
              <a:rPr lang="en-US" b="0" baseline="0" dirty="0"/>
              <a:t> to Networks v6.0</a:t>
            </a:r>
            <a:endParaRPr lang="en-US" b="0" dirty="0"/>
          </a:p>
          <a:p>
            <a:pPr>
              <a:buFontTx/>
              <a:buNone/>
            </a:pPr>
            <a:r>
              <a:rPr lang="en-US" sz="1200" b="0" dirty="0"/>
              <a:t>Chapter 11: Build</a:t>
            </a:r>
            <a:r>
              <a:rPr lang="en-US" sz="1200" b="0" baseline="0" dirty="0"/>
              <a:t> a Small Network</a:t>
            </a:r>
            <a:endParaRPr lang="en-GB" b="0" dirty="0"/>
          </a:p>
        </p:txBody>
      </p:sp>
    </p:spTree>
    <p:extLst>
      <p:ext uri="{BB962C8B-B14F-4D97-AF65-F5344CB8AC3E}">
        <p14:creationId xmlns:p14="http://schemas.microsoft.com/office/powerpoint/2010/main" val="29775996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17.3 – Scale to Larger Networks</a:t>
            </a:r>
          </a:p>
          <a:p>
            <a:r>
              <a:rPr lang="en-US" dirty="0"/>
              <a:t>17.3.1 – Small Network Growth</a:t>
            </a:r>
          </a:p>
        </p:txBody>
      </p:sp>
      <p:sp>
        <p:nvSpPr>
          <p:cNvPr id="4" name="Slide Number Placeholder 3"/>
          <p:cNvSpPr>
            <a:spLocks noGrp="1"/>
          </p:cNvSpPr>
          <p:nvPr>
            <p:ph type="sldNum" sz="quarter" idx="5"/>
          </p:nvPr>
        </p:nvSpPr>
        <p:spPr/>
        <p:txBody>
          <a:bodyPr/>
          <a:lstStyle/>
          <a:p>
            <a:fld id="{5641018C-6CAF-B84E-B92C-ECB119457FBA}" type="slidenum">
              <a:rPr lang="en-US" smtClean="0"/>
              <a:t>19</a:t>
            </a:fld>
            <a:endParaRPr lang="en-US" dirty="0"/>
          </a:p>
        </p:txBody>
      </p:sp>
    </p:spTree>
    <p:extLst>
      <p:ext uri="{BB962C8B-B14F-4D97-AF65-F5344CB8AC3E}">
        <p14:creationId xmlns:p14="http://schemas.microsoft.com/office/powerpoint/2010/main" val="36350553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17.3 – Scale to Larger Networks</a:t>
            </a:r>
          </a:p>
          <a:p>
            <a:r>
              <a:rPr lang="en-US" dirty="0"/>
              <a:t>17.3.2 – Protocol Analysis</a:t>
            </a:r>
          </a:p>
        </p:txBody>
      </p:sp>
      <p:sp>
        <p:nvSpPr>
          <p:cNvPr id="4" name="Slide Number Placeholder 3"/>
          <p:cNvSpPr>
            <a:spLocks noGrp="1"/>
          </p:cNvSpPr>
          <p:nvPr>
            <p:ph type="sldNum" sz="quarter" idx="5"/>
          </p:nvPr>
        </p:nvSpPr>
        <p:spPr/>
        <p:txBody>
          <a:bodyPr/>
          <a:lstStyle/>
          <a:p>
            <a:fld id="{5641018C-6CAF-B84E-B92C-ECB119457FBA}" type="slidenum">
              <a:rPr lang="en-US" smtClean="0"/>
              <a:t>20</a:t>
            </a:fld>
            <a:endParaRPr lang="en-US" dirty="0"/>
          </a:p>
        </p:txBody>
      </p:sp>
    </p:spTree>
    <p:extLst>
      <p:ext uri="{BB962C8B-B14F-4D97-AF65-F5344CB8AC3E}">
        <p14:creationId xmlns:p14="http://schemas.microsoft.com/office/powerpoint/2010/main" val="9897373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17.3 – Scale to Larger Networks</a:t>
            </a:r>
          </a:p>
          <a:p>
            <a:r>
              <a:rPr lang="en-US" dirty="0"/>
              <a:t>17.3.3 – Employee Network Utilization</a:t>
            </a:r>
          </a:p>
          <a:p>
            <a:r>
              <a:rPr lang="en-US" dirty="0"/>
              <a:t>17.3.4 – Check Your Understanding – Scale to Larger Networks</a:t>
            </a:r>
          </a:p>
        </p:txBody>
      </p:sp>
      <p:sp>
        <p:nvSpPr>
          <p:cNvPr id="4" name="Slide Number Placeholder 3"/>
          <p:cNvSpPr>
            <a:spLocks noGrp="1"/>
          </p:cNvSpPr>
          <p:nvPr>
            <p:ph type="sldNum" sz="quarter" idx="5"/>
          </p:nvPr>
        </p:nvSpPr>
        <p:spPr/>
        <p:txBody>
          <a:bodyPr/>
          <a:lstStyle/>
          <a:p>
            <a:fld id="{5641018C-6CAF-B84E-B92C-ECB119457FBA}" type="slidenum">
              <a:rPr lang="en-US" smtClean="0"/>
              <a:t>21</a:t>
            </a:fld>
            <a:endParaRPr lang="en-US" dirty="0"/>
          </a:p>
        </p:txBody>
      </p:sp>
    </p:spTree>
    <p:extLst>
      <p:ext uri="{BB962C8B-B14F-4D97-AF65-F5344CB8AC3E}">
        <p14:creationId xmlns:p14="http://schemas.microsoft.com/office/powerpoint/2010/main" val="18520827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1703404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5</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Introduction</a:t>
            </a:r>
            <a:r>
              <a:rPr lang="en-US" b="0" baseline="0" dirty="0"/>
              <a:t> to Networks v6.0</a:t>
            </a:r>
            <a:endParaRPr lang="en-US" b="0" dirty="0"/>
          </a:p>
          <a:p>
            <a:pPr>
              <a:buFontTx/>
              <a:buNone/>
            </a:pPr>
            <a:r>
              <a:rPr lang="en-US" sz="1200" b="0" dirty="0"/>
              <a:t>Chapter 11: Build</a:t>
            </a:r>
            <a:r>
              <a:rPr lang="en-US" sz="1200" b="0" baseline="0" dirty="0"/>
              <a:t> a Small Network</a:t>
            </a:r>
            <a:endParaRPr lang="en-GB" b="0" dirty="0"/>
          </a:p>
        </p:txBody>
      </p:sp>
    </p:spTree>
    <p:extLst>
      <p:ext uri="{BB962C8B-B14F-4D97-AF65-F5344CB8AC3E}">
        <p14:creationId xmlns:p14="http://schemas.microsoft.com/office/powerpoint/2010/main" val="28677331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23</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Introduction</a:t>
            </a:r>
            <a:r>
              <a:rPr lang="en-US" b="0" baseline="0" dirty="0"/>
              <a:t> to Networks v6.0</a:t>
            </a:r>
            <a:endParaRPr lang="en-US" b="0" dirty="0"/>
          </a:p>
          <a:p>
            <a:pPr>
              <a:buFontTx/>
              <a:buNone/>
            </a:pPr>
            <a:r>
              <a:rPr lang="en-US" sz="1200" b="0" dirty="0"/>
              <a:t>Chapter 11: Build</a:t>
            </a:r>
            <a:r>
              <a:rPr lang="en-US" sz="1200" b="0" baseline="0" dirty="0"/>
              <a:t> a Small Network</a:t>
            </a:r>
            <a:endParaRPr lang="en-GB" b="0" dirty="0"/>
          </a:p>
        </p:txBody>
      </p:sp>
    </p:spTree>
    <p:extLst>
      <p:ext uri="{BB962C8B-B14F-4D97-AF65-F5344CB8AC3E}">
        <p14:creationId xmlns:p14="http://schemas.microsoft.com/office/powerpoint/2010/main" val="20133194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17.4.1 – Verify Connectivity with Ping</a:t>
            </a:r>
          </a:p>
        </p:txBody>
      </p:sp>
      <p:sp>
        <p:nvSpPr>
          <p:cNvPr id="4" name="Slide Number Placeholder 3"/>
          <p:cNvSpPr>
            <a:spLocks noGrp="1"/>
          </p:cNvSpPr>
          <p:nvPr>
            <p:ph type="sldNum" sz="quarter" idx="5"/>
          </p:nvPr>
        </p:nvSpPr>
        <p:spPr/>
        <p:txBody>
          <a:bodyPr/>
          <a:lstStyle/>
          <a:p>
            <a:fld id="{5641018C-6CAF-B84E-B92C-ECB119457FBA}" type="slidenum">
              <a:rPr lang="en-US" smtClean="0"/>
              <a:t>24</a:t>
            </a:fld>
            <a:endParaRPr lang="en-US" dirty="0"/>
          </a:p>
        </p:txBody>
      </p:sp>
    </p:spTree>
    <p:extLst>
      <p:ext uri="{BB962C8B-B14F-4D97-AF65-F5344CB8AC3E}">
        <p14:creationId xmlns:p14="http://schemas.microsoft.com/office/powerpoint/2010/main" val="28391041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17.4.1 – Verify Connectivity with Ping (Cont.)</a:t>
            </a:r>
          </a:p>
        </p:txBody>
      </p:sp>
      <p:sp>
        <p:nvSpPr>
          <p:cNvPr id="4" name="Slide Number Placeholder 3"/>
          <p:cNvSpPr>
            <a:spLocks noGrp="1"/>
          </p:cNvSpPr>
          <p:nvPr>
            <p:ph type="sldNum" sz="quarter" idx="5"/>
          </p:nvPr>
        </p:nvSpPr>
        <p:spPr/>
        <p:txBody>
          <a:bodyPr/>
          <a:lstStyle/>
          <a:p>
            <a:fld id="{5641018C-6CAF-B84E-B92C-ECB119457FBA}" type="slidenum">
              <a:rPr lang="en-US" smtClean="0"/>
              <a:t>25</a:t>
            </a:fld>
            <a:endParaRPr lang="en-US" dirty="0"/>
          </a:p>
        </p:txBody>
      </p:sp>
    </p:spTree>
    <p:extLst>
      <p:ext uri="{BB962C8B-B14F-4D97-AF65-F5344CB8AC3E}">
        <p14:creationId xmlns:p14="http://schemas.microsoft.com/office/powerpoint/2010/main" val="21285303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17.4.2 – Extended Ping</a:t>
            </a:r>
          </a:p>
        </p:txBody>
      </p:sp>
      <p:sp>
        <p:nvSpPr>
          <p:cNvPr id="4" name="Slide Number Placeholder 3"/>
          <p:cNvSpPr>
            <a:spLocks noGrp="1"/>
          </p:cNvSpPr>
          <p:nvPr>
            <p:ph type="sldNum" sz="quarter" idx="5"/>
          </p:nvPr>
        </p:nvSpPr>
        <p:spPr/>
        <p:txBody>
          <a:bodyPr/>
          <a:lstStyle/>
          <a:p>
            <a:fld id="{5641018C-6CAF-B84E-B92C-ECB119457FBA}" type="slidenum">
              <a:rPr lang="en-US" smtClean="0"/>
              <a:t>26</a:t>
            </a:fld>
            <a:endParaRPr lang="en-US" dirty="0"/>
          </a:p>
        </p:txBody>
      </p:sp>
    </p:spTree>
    <p:extLst>
      <p:ext uri="{BB962C8B-B14F-4D97-AF65-F5344CB8AC3E}">
        <p14:creationId xmlns:p14="http://schemas.microsoft.com/office/powerpoint/2010/main" val="15518820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17.4.3 – Verify Connectivity with Traceroute</a:t>
            </a:r>
          </a:p>
        </p:txBody>
      </p:sp>
      <p:sp>
        <p:nvSpPr>
          <p:cNvPr id="4" name="Slide Number Placeholder 3"/>
          <p:cNvSpPr>
            <a:spLocks noGrp="1"/>
          </p:cNvSpPr>
          <p:nvPr>
            <p:ph type="sldNum" sz="quarter" idx="5"/>
          </p:nvPr>
        </p:nvSpPr>
        <p:spPr/>
        <p:txBody>
          <a:bodyPr/>
          <a:lstStyle/>
          <a:p>
            <a:fld id="{5641018C-6CAF-B84E-B92C-ECB119457FBA}" type="slidenum">
              <a:rPr lang="en-US" smtClean="0"/>
              <a:t>27</a:t>
            </a:fld>
            <a:endParaRPr lang="en-US" dirty="0"/>
          </a:p>
        </p:txBody>
      </p:sp>
    </p:spTree>
    <p:extLst>
      <p:ext uri="{BB962C8B-B14F-4D97-AF65-F5344CB8AC3E}">
        <p14:creationId xmlns:p14="http://schemas.microsoft.com/office/powerpoint/2010/main" val="35213783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17.4.3 – Verify Connectivity with Traceroute (Cont.)</a:t>
            </a:r>
          </a:p>
        </p:txBody>
      </p:sp>
      <p:sp>
        <p:nvSpPr>
          <p:cNvPr id="4" name="Slide Number Placeholder 3"/>
          <p:cNvSpPr>
            <a:spLocks noGrp="1"/>
          </p:cNvSpPr>
          <p:nvPr>
            <p:ph type="sldNum" sz="quarter" idx="5"/>
          </p:nvPr>
        </p:nvSpPr>
        <p:spPr/>
        <p:txBody>
          <a:bodyPr/>
          <a:lstStyle/>
          <a:p>
            <a:fld id="{5641018C-6CAF-B84E-B92C-ECB119457FBA}" type="slidenum">
              <a:rPr lang="en-US" smtClean="0"/>
              <a:t>28</a:t>
            </a:fld>
            <a:endParaRPr lang="en-US" dirty="0"/>
          </a:p>
        </p:txBody>
      </p:sp>
    </p:spTree>
    <p:extLst>
      <p:ext uri="{BB962C8B-B14F-4D97-AF65-F5344CB8AC3E}">
        <p14:creationId xmlns:p14="http://schemas.microsoft.com/office/powerpoint/2010/main" val="32974882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17.4.3 – Verify Connectivity with Traceroute (Cont.)</a:t>
            </a:r>
          </a:p>
        </p:txBody>
      </p:sp>
      <p:sp>
        <p:nvSpPr>
          <p:cNvPr id="4" name="Slide Number Placeholder 3"/>
          <p:cNvSpPr>
            <a:spLocks noGrp="1"/>
          </p:cNvSpPr>
          <p:nvPr>
            <p:ph type="sldNum" sz="quarter" idx="5"/>
          </p:nvPr>
        </p:nvSpPr>
        <p:spPr/>
        <p:txBody>
          <a:bodyPr/>
          <a:lstStyle/>
          <a:p>
            <a:fld id="{5641018C-6CAF-B84E-B92C-ECB119457FBA}" type="slidenum">
              <a:rPr lang="en-US" smtClean="0"/>
              <a:t>29</a:t>
            </a:fld>
            <a:endParaRPr lang="en-US" dirty="0"/>
          </a:p>
        </p:txBody>
      </p:sp>
    </p:spTree>
    <p:extLst>
      <p:ext uri="{BB962C8B-B14F-4D97-AF65-F5344CB8AC3E}">
        <p14:creationId xmlns:p14="http://schemas.microsoft.com/office/powerpoint/2010/main" val="25183147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17.4.4 – Extended Traceroute</a:t>
            </a:r>
          </a:p>
        </p:txBody>
      </p:sp>
      <p:sp>
        <p:nvSpPr>
          <p:cNvPr id="4" name="Slide Number Placeholder 3"/>
          <p:cNvSpPr>
            <a:spLocks noGrp="1"/>
          </p:cNvSpPr>
          <p:nvPr>
            <p:ph type="sldNum" sz="quarter" idx="5"/>
          </p:nvPr>
        </p:nvSpPr>
        <p:spPr/>
        <p:txBody>
          <a:bodyPr/>
          <a:lstStyle/>
          <a:p>
            <a:fld id="{5641018C-6CAF-B84E-B92C-ECB119457FBA}" type="slidenum">
              <a:rPr lang="en-US" smtClean="0"/>
              <a:t>30</a:t>
            </a:fld>
            <a:endParaRPr lang="en-US" dirty="0"/>
          </a:p>
        </p:txBody>
      </p:sp>
    </p:spTree>
    <p:extLst>
      <p:ext uri="{BB962C8B-B14F-4D97-AF65-F5344CB8AC3E}">
        <p14:creationId xmlns:p14="http://schemas.microsoft.com/office/powerpoint/2010/main" val="26884922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17.4.4 – Extended Traceroute (Cont.)</a:t>
            </a:r>
          </a:p>
        </p:txBody>
      </p:sp>
      <p:sp>
        <p:nvSpPr>
          <p:cNvPr id="4" name="Slide Number Placeholder 3"/>
          <p:cNvSpPr>
            <a:spLocks noGrp="1"/>
          </p:cNvSpPr>
          <p:nvPr>
            <p:ph type="sldNum" sz="quarter" idx="5"/>
          </p:nvPr>
        </p:nvSpPr>
        <p:spPr/>
        <p:txBody>
          <a:bodyPr/>
          <a:lstStyle/>
          <a:p>
            <a:fld id="{5641018C-6CAF-B84E-B92C-ECB119457FBA}" type="slidenum">
              <a:rPr lang="en-US" smtClean="0"/>
              <a:t>31</a:t>
            </a:fld>
            <a:endParaRPr lang="en-US" dirty="0"/>
          </a:p>
        </p:txBody>
      </p:sp>
    </p:spTree>
    <p:extLst>
      <p:ext uri="{BB962C8B-B14F-4D97-AF65-F5344CB8AC3E}">
        <p14:creationId xmlns:p14="http://schemas.microsoft.com/office/powerpoint/2010/main" val="36734721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17.4.5 – Network Baseline</a:t>
            </a:r>
          </a:p>
        </p:txBody>
      </p:sp>
      <p:sp>
        <p:nvSpPr>
          <p:cNvPr id="4" name="Slide Number Placeholder 3"/>
          <p:cNvSpPr>
            <a:spLocks noGrp="1"/>
          </p:cNvSpPr>
          <p:nvPr>
            <p:ph type="sldNum" sz="quarter" idx="5"/>
          </p:nvPr>
        </p:nvSpPr>
        <p:spPr/>
        <p:txBody>
          <a:bodyPr/>
          <a:lstStyle/>
          <a:p>
            <a:fld id="{5641018C-6CAF-B84E-B92C-ECB119457FBA}" type="slidenum">
              <a:rPr lang="en-US" smtClean="0"/>
              <a:t>32</a:t>
            </a:fld>
            <a:endParaRPr lang="en-US" dirty="0"/>
          </a:p>
        </p:txBody>
      </p:sp>
    </p:spTree>
    <p:extLst>
      <p:ext uri="{BB962C8B-B14F-4D97-AF65-F5344CB8AC3E}">
        <p14:creationId xmlns:p14="http://schemas.microsoft.com/office/powerpoint/2010/main" val="2245724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17.1 – Devices in a Small Network</a:t>
            </a:r>
          </a:p>
          <a:p>
            <a:r>
              <a:rPr lang="en-US" dirty="0"/>
              <a:t>17.1.1 – Small Network Topologies</a:t>
            </a:r>
          </a:p>
        </p:txBody>
      </p:sp>
      <p:sp>
        <p:nvSpPr>
          <p:cNvPr id="4" name="Slide Number Placeholder 3"/>
          <p:cNvSpPr>
            <a:spLocks noGrp="1"/>
          </p:cNvSpPr>
          <p:nvPr>
            <p:ph type="sldNum" sz="quarter" idx="5"/>
          </p:nvPr>
        </p:nvSpPr>
        <p:spPr/>
        <p:txBody>
          <a:bodyPr/>
          <a:lstStyle/>
          <a:p>
            <a:fld id="{5641018C-6CAF-B84E-B92C-ECB119457FBA}" type="slidenum">
              <a:rPr lang="en-US" smtClean="0"/>
              <a:t>6</a:t>
            </a:fld>
            <a:endParaRPr lang="en-US" dirty="0"/>
          </a:p>
        </p:txBody>
      </p:sp>
    </p:spTree>
    <p:extLst>
      <p:ext uri="{BB962C8B-B14F-4D97-AF65-F5344CB8AC3E}">
        <p14:creationId xmlns:p14="http://schemas.microsoft.com/office/powerpoint/2010/main" val="8349816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33</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Introduction</a:t>
            </a:r>
            <a:r>
              <a:rPr lang="en-US" b="0" baseline="0" dirty="0"/>
              <a:t> to Networks v6.0</a:t>
            </a:r>
            <a:endParaRPr lang="en-US" b="0" dirty="0"/>
          </a:p>
          <a:p>
            <a:pPr>
              <a:buFontTx/>
              <a:buNone/>
            </a:pPr>
            <a:r>
              <a:rPr lang="en-US" sz="1200" b="0" dirty="0"/>
              <a:t>Chapter 11: Build</a:t>
            </a:r>
            <a:r>
              <a:rPr lang="en-US" sz="1200" b="0" baseline="0" dirty="0"/>
              <a:t> a Small Network</a:t>
            </a:r>
            <a:endParaRPr lang="en-GB" b="0" dirty="0"/>
          </a:p>
        </p:txBody>
      </p:sp>
    </p:spTree>
    <p:extLst>
      <p:ext uri="{BB962C8B-B14F-4D97-AF65-F5344CB8AC3E}">
        <p14:creationId xmlns:p14="http://schemas.microsoft.com/office/powerpoint/2010/main" val="26854946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17.5.1 – IP Configuration on a Windows Host</a:t>
            </a:r>
          </a:p>
        </p:txBody>
      </p:sp>
      <p:sp>
        <p:nvSpPr>
          <p:cNvPr id="4" name="Slide Number Placeholder 3"/>
          <p:cNvSpPr>
            <a:spLocks noGrp="1"/>
          </p:cNvSpPr>
          <p:nvPr>
            <p:ph type="sldNum" sz="quarter" idx="5"/>
          </p:nvPr>
        </p:nvSpPr>
        <p:spPr/>
        <p:txBody>
          <a:bodyPr/>
          <a:lstStyle/>
          <a:p>
            <a:fld id="{5641018C-6CAF-B84E-B92C-ECB119457FBA}" type="slidenum">
              <a:rPr lang="en-US" smtClean="0"/>
              <a:t>34</a:t>
            </a:fld>
            <a:endParaRPr lang="en-US" dirty="0"/>
          </a:p>
        </p:txBody>
      </p:sp>
    </p:spTree>
    <p:extLst>
      <p:ext uri="{BB962C8B-B14F-4D97-AF65-F5344CB8AC3E}">
        <p14:creationId xmlns:p14="http://schemas.microsoft.com/office/powerpoint/2010/main" val="5407161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17.5.2 – IP Configuration on a Linux Host</a:t>
            </a:r>
          </a:p>
        </p:txBody>
      </p:sp>
      <p:sp>
        <p:nvSpPr>
          <p:cNvPr id="4" name="Slide Number Placeholder 3"/>
          <p:cNvSpPr>
            <a:spLocks noGrp="1"/>
          </p:cNvSpPr>
          <p:nvPr>
            <p:ph type="sldNum" sz="quarter" idx="5"/>
          </p:nvPr>
        </p:nvSpPr>
        <p:spPr/>
        <p:txBody>
          <a:bodyPr/>
          <a:lstStyle/>
          <a:p>
            <a:fld id="{5641018C-6CAF-B84E-B92C-ECB119457FBA}" type="slidenum">
              <a:rPr lang="en-US" smtClean="0"/>
              <a:t>35</a:t>
            </a:fld>
            <a:endParaRPr lang="en-US" dirty="0"/>
          </a:p>
        </p:txBody>
      </p:sp>
    </p:spTree>
    <p:extLst>
      <p:ext uri="{BB962C8B-B14F-4D97-AF65-F5344CB8AC3E}">
        <p14:creationId xmlns:p14="http://schemas.microsoft.com/office/powerpoint/2010/main" val="27646886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17.5.3 – IP Configuration on a macOS Host</a:t>
            </a:r>
          </a:p>
        </p:txBody>
      </p:sp>
      <p:sp>
        <p:nvSpPr>
          <p:cNvPr id="4" name="Slide Number Placeholder 3"/>
          <p:cNvSpPr>
            <a:spLocks noGrp="1"/>
          </p:cNvSpPr>
          <p:nvPr>
            <p:ph type="sldNum" sz="quarter" idx="5"/>
          </p:nvPr>
        </p:nvSpPr>
        <p:spPr/>
        <p:txBody>
          <a:bodyPr/>
          <a:lstStyle/>
          <a:p>
            <a:fld id="{5641018C-6CAF-B84E-B92C-ECB119457FBA}" type="slidenum">
              <a:rPr lang="en-US" smtClean="0"/>
              <a:t>36</a:t>
            </a:fld>
            <a:endParaRPr lang="en-US" dirty="0"/>
          </a:p>
        </p:txBody>
      </p:sp>
    </p:spTree>
    <p:extLst>
      <p:ext uri="{BB962C8B-B14F-4D97-AF65-F5344CB8AC3E}">
        <p14:creationId xmlns:p14="http://schemas.microsoft.com/office/powerpoint/2010/main" val="27946783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17.5.4 – The </a:t>
            </a:r>
            <a:r>
              <a:rPr lang="en-US" dirty="0" err="1"/>
              <a:t>arp</a:t>
            </a:r>
            <a:r>
              <a:rPr lang="en-US" dirty="0"/>
              <a:t> Command</a:t>
            </a:r>
          </a:p>
        </p:txBody>
      </p:sp>
      <p:sp>
        <p:nvSpPr>
          <p:cNvPr id="4" name="Slide Number Placeholder 3"/>
          <p:cNvSpPr>
            <a:spLocks noGrp="1"/>
          </p:cNvSpPr>
          <p:nvPr>
            <p:ph type="sldNum" sz="quarter" idx="5"/>
          </p:nvPr>
        </p:nvSpPr>
        <p:spPr/>
        <p:txBody>
          <a:bodyPr/>
          <a:lstStyle/>
          <a:p>
            <a:fld id="{5641018C-6CAF-B84E-B92C-ECB119457FBA}" type="slidenum">
              <a:rPr lang="en-US" smtClean="0"/>
              <a:t>37</a:t>
            </a:fld>
            <a:endParaRPr lang="en-US" dirty="0"/>
          </a:p>
        </p:txBody>
      </p:sp>
    </p:spTree>
    <p:extLst>
      <p:ext uri="{BB962C8B-B14F-4D97-AF65-F5344CB8AC3E}">
        <p14:creationId xmlns:p14="http://schemas.microsoft.com/office/powerpoint/2010/main" val="14959139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17.5.5 – Common show Commands Revisited</a:t>
            </a:r>
          </a:p>
        </p:txBody>
      </p:sp>
      <p:sp>
        <p:nvSpPr>
          <p:cNvPr id="4" name="Slide Number Placeholder 3"/>
          <p:cNvSpPr>
            <a:spLocks noGrp="1"/>
          </p:cNvSpPr>
          <p:nvPr>
            <p:ph type="sldNum" sz="quarter" idx="5"/>
          </p:nvPr>
        </p:nvSpPr>
        <p:spPr/>
        <p:txBody>
          <a:bodyPr/>
          <a:lstStyle/>
          <a:p>
            <a:fld id="{5641018C-6CAF-B84E-B92C-ECB119457FBA}" type="slidenum">
              <a:rPr lang="en-US" smtClean="0"/>
              <a:t>38</a:t>
            </a:fld>
            <a:endParaRPr lang="en-US" dirty="0"/>
          </a:p>
        </p:txBody>
      </p:sp>
    </p:spTree>
    <p:extLst>
      <p:ext uri="{BB962C8B-B14F-4D97-AF65-F5344CB8AC3E}">
        <p14:creationId xmlns:p14="http://schemas.microsoft.com/office/powerpoint/2010/main" val="34983033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17.5.6 – The show </a:t>
            </a:r>
            <a:r>
              <a:rPr lang="en-US" dirty="0" err="1"/>
              <a:t>cdp</a:t>
            </a:r>
            <a:r>
              <a:rPr lang="en-US" dirty="0"/>
              <a:t> neighbors Command</a:t>
            </a:r>
          </a:p>
        </p:txBody>
      </p:sp>
      <p:sp>
        <p:nvSpPr>
          <p:cNvPr id="4" name="Slide Number Placeholder 3"/>
          <p:cNvSpPr>
            <a:spLocks noGrp="1"/>
          </p:cNvSpPr>
          <p:nvPr>
            <p:ph type="sldNum" sz="quarter" idx="5"/>
          </p:nvPr>
        </p:nvSpPr>
        <p:spPr/>
        <p:txBody>
          <a:bodyPr/>
          <a:lstStyle/>
          <a:p>
            <a:fld id="{5641018C-6CAF-B84E-B92C-ECB119457FBA}" type="slidenum">
              <a:rPr lang="en-US" smtClean="0"/>
              <a:t>39</a:t>
            </a:fld>
            <a:endParaRPr lang="en-US" dirty="0"/>
          </a:p>
        </p:txBody>
      </p:sp>
    </p:spTree>
    <p:extLst>
      <p:ext uri="{BB962C8B-B14F-4D97-AF65-F5344CB8AC3E}">
        <p14:creationId xmlns:p14="http://schemas.microsoft.com/office/powerpoint/2010/main" val="41754828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17.5.7 – The show </a:t>
            </a:r>
            <a:r>
              <a:rPr lang="en-US" dirty="0" err="1"/>
              <a:t>ip</a:t>
            </a:r>
            <a:r>
              <a:rPr lang="en-US" dirty="0"/>
              <a:t> interface brief Command</a:t>
            </a:r>
          </a:p>
        </p:txBody>
      </p:sp>
      <p:sp>
        <p:nvSpPr>
          <p:cNvPr id="4" name="Slide Number Placeholder 3"/>
          <p:cNvSpPr>
            <a:spLocks noGrp="1"/>
          </p:cNvSpPr>
          <p:nvPr>
            <p:ph type="sldNum" sz="quarter" idx="5"/>
          </p:nvPr>
        </p:nvSpPr>
        <p:spPr/>
        <p:txBody>
          <a:bodyPr/>
          <a:lstStyle/>
          <a:p>
            <a:fld id="{5641018C-6CAF-B84E-B92C-ECB119457FBA}" type="slidenum">
              <a:rPr lang="en-US" smtClean="0"/>
              <a:t>40</a:t>
            </a:fld>
            <a:endParaRPr lang="en-US" dirty="0"/>
          </a:p>
        </p:txBody>
      </p:sp>
    </p:spTree>
    <p:extLst>
      <p:ext uri="{BB962C8B-B14F-4D97-AF65-F5344CB8AC3E}">
        <p14:creationId xmlns:p14="http://schemas.microsoft.com/office/powerpoint/2010/main" val="32807529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41</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Introduction</a:t>
            </a:r>
            <a:r>
              <a:rPr lang="en-US" b="0" baseline="0" dirty="0"/>
              <a:t> to Networks v6.0</a:t>
            </a:r>
            <a:endParaRPr lang="en-US" b="0" dirty="0"/>
          </a:p>
          <a:p>
            <a:pPr>
              <a:buFontTx/>
              <a:buNone/>
            </a:pPr>
            <a:r>
              <a:rPr lang="en-US" sz="1200" b="0" dirty="0"/>
              <a:t>Chapter 11: Build</a:t>
            </a:r>
            <a:r>
              <a:rPr lang="en-US" sz="1200" b="0" baseline="0" dirty="0"/>
              <a:t> a Small Network</a:t>
            </a:r>
            <a:endParaRPr lang="en-GB" b="0" dirty="0"/>
          </a:p>
        </p:txBody>
      </p:sp>
    </p:spTree>
    <p:extLst>
      <p:ext uri="{BB962C8B-B14F-4D97-AF65-F5344CB8AC3E}">
        <p14:creationId xmlns:p14="http://schemas.microsoft.com/office/powerpoint/2010/main" val="14582136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17.6 – Troubleshooting Methodologies</a:t>
            </a:r>
          </a:p>
          <a:p>
            <a:r>
              <a:rPr lang="en-US" dirty="0"/>
              <a:t>17.6.1 – Basic Troubleshooting Approaches</a:t>
            </a:r>
          </a:p>
        </p:txBody>
      </p:sp>
      <p:sp>
        <p:nvSpPr>
          <p:cNvPr id="4" name="Slide Number Placeholder 3"/>
          <p:cNvSpPr>
            <a:spLocks noGrp="1"/>
          </p:cNvSpPr>
          <p:nvPr>
            <p:ph type="sldNum" sz="quarter" idx="5"/>
          </p:nvPr>
        </p:nvSpPr>
        <p:spPr/>
        <p:txBody>
          <a:bodyPr/>
          <a:lstStyle/>
          <a:p>
            <a:fld id="{5641018C-6CAF-B84E-B92C-ECB119457FBA}" type="slidenum">
              <a:rPr lang="en-US" smtClean="0"/>
              <a:t>42</a:t>
            </a:fld>
            <a:endParaRPr lang="en-US" dirty="0"/>
          </a:p>
        </p:txBody>
      </p:sp>
    </p:spTree>
    <p:extLst>
      <p:ext uri="{BB962C8B-B14F-4D97-AF65-F5344CB8AC3E}">
        <p14:creationId xmlns:p14="http://schemas.microsoft.com/office/powerpoint/2010/main" val="4143632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17.1 – Devices in a Small Network</a:t>
            </a:r>
          </a:p>
          <a:p>
            <a:r>
              <a:rPr lang="en-US" dirty="0"/>
              <a:t>17.1.2 – Device Selection for a Small Network</a:t>
            </a:r>
          </a:p>
        </p:txBody>
      </p:sp>
      <p:sp>
        <p:nvSpPr>
          <p:cNvPr id="4" name="Slide Number Placeholder 3"/>
          <p:cNvSpPr>
            <a:spLocks noGrp="1"/>
          </p:cNvSpPr>
          <p:nvPr>
            <p:ph type="sldNum" sz="quarter" idx="5"/>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35109018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17.6 – Troubleshooting Methodologies</a:t>
            </a:r>
          </a:p>
          <a:p>
            <a:r>
              <a:rPr lang="en-US" dirty="0"/>
              <a:t>17.6.3 – The debug Command</a:t>
            </a:r>
          </a:p>
        </p:txBody>
      </p:sp>
      <p:sp>
        <p:nvSpPr>
          <p:cNvPr id="4" name="Slide Number Placeholder 3"/>
          <p:cNvSpPr>
            <a:spLocks noGrp="1"/>
          </p:cNvSpPr>
          <p:nvPr>
            <p:ph type="sldNum" sz="quarter" idx="5"/>
          </p:nvPr>
        </p:nvSpPr>
        <p:spPr/>
        <p:txBody>
          <a:bodyPr/>
          <a:lstStyle/>
          <a:p>
            <a:fld id="{5641018C-6CAF-B84E-B92C-ECB119457FBA}" type="slidenum">
              <a:rPr lang="en-US" smtClean="0"/>
              <a:t>43</a:t>
            </a:fld>
            <a:endParaRPr lang="en-US" dirty="0"/>
          </a:p>
        </p:txBody>
      </p:sp>
    </p:spTree>
    <p:extLst>
      <p:ext uri="{BB962C8B-B14F-4D97-AF65-F5344CB8AC3E}">
        <p14:creationId xmlns:p14="http://schemas.microsoft.com/office/powerpoint/2010/main" val="11920416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17.6 – Troubleshooting Methodologies</a:t>
            </a:r>
          </a:p>
          <a:p>
            <a:r>
              <a:rPr lang="en-US" dirty="0"/>
              <a:t>17.6.4 – The terminal monitor Command</a:t>
            </a:r>
          </a:p>
          <a:p>
            <a:r>
              <a:rPr lang="en-US" dirty="0"/>
              <a:t>17.6.5 – Check Your Understanding – Troubleshooting Methodologies</a:t>
            </a:r>
          </a:p>
        </p:txBody>
      </p:sp>
      <p:sp>
        <p:nvSpPr>
          <p:cNvPr id="4" name="Slide Number Placeholder 3"/>
          <p:cNvSpPr>
            <a:spLocks noGrp="1"/>
          </p:cNvSpPr>
          <p:nvPr>
            <p:ph type="sldNum" sz="quarter" idx="5"/>
          </p:nvPr>
        </p:nvSpPr>
        <p:spPr/>
        <p:txBody>
          <a:bodyPr/>
          <a:lstStyle/>
          <a:p>
            <a:fld id="{5641018C-6CAF-B84E-B92C-ECB119457FBA}" type="slidenum">
              <a:rPr lang="en-US" smtClean="0"/>
              <a:t>44</a:t>
            </a:fld>
            <a:endParaRPr lang="en-US" dirty="0"/>
          </a:p>
        </p:txBody>
      </p:sp>
    </p:spTree>
    <p:extLst>
      <p:ext uri="{BB962C8B-B14F-4D97-AF65-F5344CB8AC3E}">
        <p14:creationId xmlns:p14="http://schemas.microsoft.com/office/powerpoint/2010/main" val="304386594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45</a:t>
            </a:fld>
            <a:endParaRPr lang="en-US" dirty="0">
              <a:solidFill>
                <a:prstClr val="black"/>
              </a:solidFill>
            </a:endParaRPr>
          </a:p>
        </p:txBody>
      </p:sp>
    </p:spTree>
    <p:extLst>
      <p:ext uri="{BB962C8B-B14F-4D97-AF65-F5344CB8AC3E}">
        <p14:creationId xmlns:p14="http://schemas.microsoft.com/office/powerpoint/2010/main" val="394033516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46</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Introduction</a:t>
            </a:r>
            <a:r>
              <a:rPr lang="en-US" b="0" baseline="0" dirty="0"/>
              <a:t> to Networks v6.0</a:t>
            </a:r>
            <a:endParaRPr lang="en-US" b="0" dirty="0"/>
          </a:p>
          <a:p>
            <a:pPr>
              <a:buFontTx/>
              <a:buNone/>
            </a:pPr>
            <a:r>
              <a:rPr lang="en-US" sz="1200" b="0" dirty="0"/>
              <a:t>Chapter 11: Build</a:t>
            </a:r>
            <a:r>
              <a:rPr lang="en-US" sz="1200" b="0" baseline="0" dirty="0"/>
              <a:t> a Small Network</a:t>
            </a:r>
            <a:endParaRPr lang="en-GB" b="0" dirty="0"/>
          </a:p>
        </p:txBody>
      </p:sp>
    </p:spTree>
    <p:extLst>
      <p:ext uri="{BB962C8B-B14F-4D97-AF65-F5344CB8AC3E}">
        <p14:creationId xmlns:p14="http://schemas.microsoft.com/office/powerpoint/2010/main" val="7283874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17.7 – Troubleshooting Scenarios</a:t>
            </a:r>
          </a:p>
          <a:p>
            <a:r>
              <a:rPr lang="en-US" dirty="0"/>
              <a:t>17.7.2 – IP Addressing Issues on IOS Devices</a:t>
            </a:r>
          </a:p>
        </p:txBody>
      </p:sp>
      <p:sp>
        <p:nvSpPr>
          <p:cNvPr id="4" name="Slide Number Placeholder 3"/>
          <p:cNvSpPr>
            <a:spLocks noGrp="1"/>
          </p:cNvSpPr>
          <p:nvPr>
            <p:ph type="sldNum" sz="quarter" idx="5"/>
          </p:nvPr>
        </p:nvSpPr>
        <p:spPr/>
        <p:txBody>
          <a:bodyPr/>
          <a:lstStyle/>
          <a:p>
            <a:fld id="{5641018C-6CAF-B84E-B92C-ECB119457FBA}" type="slidenum">
              <a:rPr lang="en-US" smtClean="0"/>
              <a:t>47</a:t>
            </a:fld>
            <a:endParaRPr lang="en-US" dirty="0"/>
          </a:p>
        </p:txBody>
      </p:sp>
    </p:spTree>
    <p:extLst>
      <p:ext uri="{BB962C8B-B14F-4D97-AF65-F5344CB8AC3E}">
        <p14:creationId xmlns:p14="http://schemas.microsoft.com/office/powerpoint/2010/main" val="339300577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17.7 – Troubleshooting Scenarios</a:t>
            </a:r>
          </a:p>
          <a:p>
            <a:r>
              <a:rPr lang="en-US" dirty="0"/>
              <a:t>17.7.3 – IP Addressing Issues on End Devices</a:t>
            </a:r>
          </a:p>
        </p:txBody>
      </p:sp>
      <p:sp>
        <p:nvSpPr>
          <p:cNvPr id="4" name="Slide Number Placeholder 3"/>
          <p:cNvSpPr>
            <a:spLocks noGrp="1"/>
          </p:cNvSpPr>
          <p:nvPr>
            <p:ph type="sldNum" sz="quarter" idx="5"/>
          </p:nvPr>
        </p:nvSpPr>
        <p:spPr/>
        <p:txBody>
          <a:bodyPr/>
          <a:lstStyle/>
          <a:p>
            <a:fld id="{5641018C-6CAF-B84E-B92C-ECB119457FBA}" type="slidenum">
              <a:rPr lang="en-US" smtClean="0"/>
              <a:t>48</a:t>
            </a:fld>
            <a:endParaRPr lang="en-US" dirty="0"/>
          </a:p>
        </p:txBody>
      </p:sp>
    </p:spTree>
    <p:extLst>
      <p:ext uri="{BB962C8B-B14F-4D97-AF65-F5344CB8AC3E}">
        <p14:creationId xmlns:p14="http://schemas.microsoft.com/office/powerpoint/2010/main" val="10550216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17.7 – Troubleshooting Scenarios</a:t>
            </a:r>
          </a:p>
          <a:p>
            <a:r>
              <a:rPr lang="en-US" dirty="0"/>
              <a:t>17.7.4 – Default Gateway Issues</a:t>
            </a:r>
          </a:p>
        </p:txBody>
      </p:sp>
      <p:sp>
        <p:nvSpPr>
          <p:cNvPr id="4" name="Slide Number Placeholder 3"/>
          <p:cNvSpPr>
            <a:spLocks noGrp="1"/>
          </p:cNvSpPr>
          <p:nvPr>
            <p:ph type="sldNum" sz="quarter" idx="5"/>
          </p:nvPr>
        </p:nvSpPr>
        <p:spPr/>
        <p:txBody>
          <a:bodyPr/>
          <a:lstStyle/>
          <a:p>
            <a:fld id="{5641018C-6CAF-B84E-B92C-ECB119457FBA}" type="slidenum">
              <a:rPr lang="en-US" smtClean="0"/>
              <a:t>49</a:t>
            </a:fld>
            <a:endParaRPr lang="en-US" dirty="0"/>
          </a:p>
        </p:txBody>
      </p:sp>
    </p:spTree>
    <p:extLst>
      <p:ext uri="{BB962C8B-B14F-4D97-AF65-F5344CB8AC3E}">
        <p14:creationId xmlns:p14="http://schemas.microsoft.com/office/powerpoint/2010/main" val="6957848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4" name="Slide Number Placeholder 3"/>
          <p:cNvSpPr>
            <a:spLocks noGrp="1"/>
          </p:cNvSpPr>
          <p:nvPr>
            <p:ph type="sldNum" sz="quarter" idx="5"/>
          </p:nvPr>
        </p:nvSpPr>
        <p:spPr/>
        <p:txBody>
          <a:bodyPr/>
          <a:lstStyle/>
          <a:p>
            <a:pPr>
              <a:defRPr/>
            </a:pPr>
            <a:fld id="{2AC3B40C-7774-46A0-8FD7-D0857136B166}" type="slidenum">
              <a:rPr lang="en-US" smtClean="0"/>
              <a:pPr>
                <a:defRPr/>
              </a:pPr>
              <a:t>54</a:t>
            </a:fld>
            <a:endParaRPr lang="en-US"/>
          </a:p>
        </p:txBody>
      </p:sp>
    </p:spTree>
    <p:extLst>
      <p:ext uri="{BB962C8B-B14F-4D97-AF65-F5344CB8AC3E}">
        <p14:creationId xmlns:p14="http://schemas.microsoft.com/office/powerpoint/2010/main" val="11809928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17.1 – Devices in a Small Network</a:t>
            </a:r>
          </a:p>
          <a:p>
            <a:r>
              <a:rPr lang="en-US" dirty="0"/>
              <a:t>17.1.3 – IP Addressing for a Small Network</a:t>
            </a:r>
          </a:p>
        </p:txBody>
      </p:sp>
      <p:sp>
        <p:nvSpPr>
          <p:cNvPr id="4" name="Slide Number Placeholder 3"/>
          <p:cNvSpPr>
            <a:spLocks noGrp="1"/>
          </p:cNvSpPr>
          <p:nvPr>
            <p:ph type="sldNum" sz="quarter" idx="5"/>
          </p:nvPr>
        </p:nvSpPr>
        <p:spPr/>
        <p:txBody>
          <a:bodyPr/>
          <a:lstStyle/>
          <a:p>
            <a:fld id="{5641018C-6CAF-B84E-B92C-ECB119457FBA}" type="slidenum">
              <a:rPr lang="en-US" smtClean="0"/>
              <a:t>8</a:t>
            </a:fld>
            <a:endParaRPr lang="en-US" dirty="0"/>
          </a:p>
        </p:txBody>
      </p:sp>
    </p:spTree>
    <p:extLst>
      <p:ext uri="{BB962C8B-B14F-4D97-AF65-F5344CB8AC3E}">
        <p14:creationId xmlns:p14="http://schemas.microsoft.com/office/powerpoint/2010/main" val="37422338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17.1 – Devices in a Small Network</a:t>
            </a:r>
          </a:p>
          <a:p>
            <a:r>
              <a:rPr lang="en-US" dirty="0"/>
              <a:t>17.1.4 – Redundancy in a Small Network</a:t>
            </a:r>
          </a:p>
        </p:txBody>
      </p:sp>
      <p:sp>
        <p:nvSpPr>
          <p:cNvPr id="4" name="Slide Number Placeholder 3"/>
          <p:cNvSpPr>
            <a:spLocks noGrp="1"/>
          </p:cNvSpPr>
          <p:nvPr>
            <p:ph type="sldNum" sz="quarter" idx="5"/>
          </p:nvPr>
        </p:nvSpPr>
        <p:spPr/>
        <p:txBody>
          <a:bodyPr/>
          <a:lstStyle/>
          <a:p>
            <a:fld id="{5641018C-6CAF-B84E-B92C-ECB119457FBA}" type="slidenum">
              <a:rPr lang="en-US" smtClean="0"/>
              <a:t>9</a:t>
            </a:fld>
            <a:endParaRPr lang="en-US" dirty="0"/>
          </a:p>
        </p:txBody>
      </p:sp>
    </p:spTree>
    <p:extLst>
      <p:ext uri="{BB962C8B-B14F-4D97-AF65-F5344CB8AC3E}">
        <p14:creationId xmlns:p14="http://schemas.microsoft.com/office/powerpoint/2010/main" val="2060603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17.1 – Devices in a Small Network</a:t>
            </a:r>
          </a:p>
          <a:p>
            <a:r>
              <a:rPr lang="en-US" dirty="0"/>
              <a:t>17.1.5 – Traffic Management</a:t>
            </a:r>
          </a:p>
          <a:p>
            <a:r>
              <a:rPr lang="en-US" dirty="0"/>
              <a:t>17.1.6 – Check Your Understanding – Devices in a Small Network</a:t>
            </a:r>
          </a:p>
        </p:txBody>
      </p:sp>
      <p:sp>
        <p:nvSpPr>
          <p:cNvPr id="4" name="Slide Number Placeholder 3"/>
          <p:cNvSpPr>
            <a:spLocks noGrp="1"/>
          </p:cNvSpPr>
          <p:nvPr>
            <p:ph type="sldNum" sz="quarter" idx="5"/>
          </p:nvPr>
        </p:nvSpPr>
        <p:spPr/>
        <p:txBody>
          <a:bodyPr/>
          <a:lstStyle/>
          <a:p>
            <a:fld id="{5641018C-6CAF-B84E-B92C-ECB119457FBA}" type="slidenum">
              <a:rPr lang="en-US" smtClean="0"/>
              <a:t>10</a:t>
            </a:fld>
            <a:endParaRPr lang="en-US" dirty="0"/>
          </a:p>
        </p:txBody>
      </p:sp>
    </p:spTree>
    <p:extLst>
      <p:ext uri="{BB962C8B-B14F-4D97-AF65-F5344CB8AC3E}">
        <p14:creationId xmlns:p14="http://schemas.microsoft.com/office/powerpoint/2010/main" val="28873369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1782897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12</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Introduction</a:t>
            </a:r>
            <a:r>
              <a:rPr lang="en-US" b="0" baseline="0" dirty="0"/>
              <a:t> to Networks v6.0</a:t>
            </a:r>
            <a:endParaRPr lang="en-US" b="0" dirty="0"/>
          </a:p>
          <a:p>
            <a:pPr>
              <a:buFontTx/>
              <a:buNone/>
            </a:pPr>
            <a:r>
              <a:rPr lang="en-US" sz="1200" b="0" dirty="0"/>
              <a:t>Chapter 11: Build</a:t>
            </a:r>
            <a:r>
              <a:rPr lang="en-US" sz="1200" b="0" baseline="0" dirty="0"/>
              <a:t> a Small Network</a:t>
            </a:r>
            <a:endParaRPr lang="en-GB" b="0" dirty="0"/>
          </a:p>
        </p:txBody>
      </p:sp>
    </p:spTree>
    <p:extLst>
      <p:ext uri="{BB962C8B-B14F-4D97-AF65-F5344CB8AC3E}">
        <p14:creationId xmlns:p14="http://schemas.microsoft.com/office/powerpoint/2010/main" val="109996078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1" y="1"/>
            <a:ext cx="9143999" cy="6858000"/>
          </a:xfrm>
          <a:prstGeom prst="rect">
            <a:avLst/>
          </a:prstGeom>
        </p:spPr>
      </p:pic>
      <p:sp>
        <p:nvSpPr>
          <p:cNvPr id="87042" name="Rectangle 2"/>
          <p:cNvSpPr>
            <a:spLocks noGrp="1" noChangeArrowheads="1"/>
          </p:cNvSpPr>
          <p:nvPr>
            <p:ph type="ctrTitle"/>
          </p:nvPr>
        </p:nvSpPr>
        <p:spPr>
          <a:xfrm>
            <a:off x="2172456" y="2200277"/>
            <a:ext cx="6754812"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3727655" y="3879851"/>
            <a:ext cx="5185325"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15564254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50540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21514" y="274638"/>
            <a:ext cx="7843030"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7634727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21514" y="1697038"/>
            <a:ext cx="4038600" cy="452596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78363" y="1697038"/>
            <a:ext cx="4038600" cy="452596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1679408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21514" y="1697038"/>
            <a:ext cx="4038600" cy="4525962"/>
          </a:xfrm>
        </p:spPr>
        <p:txBody>
          <a:bodyPr/>
          <a:lstStyle>
            <a:lvl1pPr>
              <a:defRPr sz="2100">
                <a:solidFill>
                  <a:schemeClr val="bg1"/>
                </a:solidFill>
              </a:defRPr>
            </a:lvl1pPr>
            <a:lvl2pPr>
              <a:defRPr sz="1800">
                <a:solidFill>
                  <a:schemeClr val="bg1"/>
                </a:solidFill>
              </a:defRPr>
            </a:lvl2pPr>
            <a:lvl3pPr>
              <a:defRPr sz="1500">
                <a:solidFill>
                  <a:schemeClr val="bg1"/>
                </a:solidFill>
              </a:defRPr>
            </a:lvl3pPr>
            <a:lvl4pPr>
              <a:defRPr sz="1350">
                <a:solidFill>
                  <a:schemeClr val="bg1"/>
                </a:solidFill>
              </a:defRPr>
            </a:lvl4pPr>
            <a:lvl5pPr>
              <a:defRPr sz="1350">
                <a:solidFill>
                  <a:schemeClr val="bg1"/>
                </a:solidFill>
              </a:defRPr>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78363" y="1697038"/>
            <a:ext cx="4038600" cy="4525962"/>
          </a:xfrm>
        </p:spPr>
        <p:txBody>
          <a:bodyPr/>
          <a:lstStyle>
            <a:lvl1pPr>
              <a:defRPr sz="2100">
                <a:solidFill>
                  <a:schemeClr val="bg1"/>
                </a:solidFill>
              </a:defRPr>
            </a:lvl1pPr>
            <a:lvl2pPr>
              <a:defRPr sz="1800">
                <a:solidFill>
                  <a:schemeClr val="bg1"/>
                </a:solidFill>
              </a:defRPr>
            </a:lvl2pPr>
            <a:lvl3pPr>
              <a:defRPr sz="1500">
                <a:solidFill>
                  <a:schemeClr val="bg1"/>
                </a:solidFill>
              </a:defRPr>
            </a:lvl3pPr>
            <a:lvl4pPr>
              <a:defRPr sz="1350">
                <a:solidFill>
                  <a:schemeClr val="bg1"/>
                </a:solidFill>
              </a:defRPr>
            </a:lvl4pPr>
            <a:lvl5pPr>
              <a:defRPr sz="1350">
                <a:solidFill>
                  <a:schemeClr val="bg1"/>
                </a:solidFill>
              </a:defRPr>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25005135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21514" y="1535113"/>
            <a:ext cx="4275874" cy="639762"/>
          </a:xfrm>
        </p:spPr>
        <p:txBody>
          <a:bodyPr anchor="b"/>
          <a:lstStyle>
            <a:lvl1pPr marL="0" indent="0">
              <a:buNone/>
              <a:defRPr sz="18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221514" y="2174875"/>
            <a:ext cx="4275874" cy="3951288"/>
          </a:xfrm>
        </p:spPr>
        <p:txBody>
          <a:bodyPr/>
          <a:lstStyle>
            <a:lvl1pPr>
              <a:defRPr sz="1800">
                <a:solidFill>
                  <a:schemeClr val="tx1"/>
                </a:solidFill>
              </a:defRPr>
            </a:lvl1pPr>
            <a:lvl2pPr>
              <a:defRPr sz="1500">
                <a:solidFill>
                  <a:schemeClr val="tx1"/>
                </a:solidFill>
              </a:defRPr>
            </a:lvl2pPr>
            <a:lvl3pPr>
              <a:defRPr sz="1350">
                <a:solidFill>
                  <a:schemeClr val="tx1"/>
                </a:solidFill>
              </a:defRPr>
            </a:lvl3pPr>
            <a:lvl4pPr>
              <a:defRPr sz="1200">
                <a:solidFill>
                  <a:schemeClr val="tx1"/>
                </a:solidFill>
              </a:defRPr>
            </a:lvl4pPr>
            <a:lvl5pPr>
              <a:defRPr sz="1200">
                <a:solidFill>
                  <a:schemeClr val="tx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1800">
                <a:solidFill>
                  <a:schemeClr val="tx1"/>
                </a:solidFill>
              </a:defRPr>
            </a:lvl1pPr>
            <a:lvl2pPr>
              <a:defRPr sz="1500">
                <a:solidFill>
                  <a:schemeClr val="tx1"/>
                </a:solidFill>
              </a:defRPr>
            </a:lvl2pPr>
            <a:lvl3pPr>
              <a:defRPr sz="1350">
                <a:solidFill>
                  <a:schemeClr val="tx1"/>
                </a:solidFill>
              </a:defRPr>
            </a:lvl3pPr>
            <a:lvl4pPr>
              <a:defRPr sz="1200">
                <a:solidFill>
                  <a:schemeClr val="tx1"/>
                </a:solidFill>
              </a:defRPr>
            </a:lvl4pPr>
            <a:lvl5pPr>
              <a:defRPr sz="1200">
                <a:solidFill>
                  <a:schemeClr val="tx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042570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21514" y="1535113"/>
            <a:ext cx="4275874" cy="639762"/>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221514" y="2174875"/>
            <a:ext cx="4275874" cy="3951288"/>
          </a:xfrm>
        </p:spPr>
        <p:txBody>
          <a:bodyPr/>
          <a:lstStyle>
            <a:lvl1pPr>
              <a:defRPr sz="1800">
                <a:solidFill>
                  <a:schemeClr val="bg1"/>
                </a:solidFill>
              </a:defRPr>
            </a:lvl1pPr>
            <a:lvl2pPr>
              <a:defRPr sz="1500">
                <a:solidFill>
                  <a:schemeClr val="bg1"/>
                </a:solidFill>
              </a:defRPr>
            </a:lvl2pPr>
            <a:lvl3pPr>
              <a:defRPr sz="1350">
                <a:solidFill>
                  <a:schemeClr val="bg1"/>
                </a:solidFill>
              </a:defRPr>
            </a:lvl3pPr>
            <a:lvl4pPr>
              <a:defRPr sz="1200">
                <a:solidFill>
                  <a:schemeClr val="bg1"/>
                </a:solidFill>
              </a:defRPr>
            </a:lvl4pPr>
            <a:lvl5pPr>
              <a:defRPr sz="1200">
                <a:solidFill>
                  <a:schemeClr val="bg1"/>
                </a:solidFill>
              </a:defRPr>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1800">
                <a:solidFill>
                  <a:schemeClr val="bg1"/>
                </a:solidFill>
              </a:defRPr>
            </a:lvl1pPr>
            <a:lvl2pPr>
              <a:defRPr sz="1500">
                <a:solidFill>
                  <a:schemeClr val="bg1"/>
                </a:solidFill>
              </a:defRPr>
            </a:lvl2pPr>
            <a:lvl3pPr>
              <a:defRPr sz="1350">
                <a:solidFill>
                  <a:schemeClr val="bg1"/>
                </a:solidFill>
              </a:defRPr>
            </a:lvl3pPr>
            <a:lvl4pPr>
              <a:defRPr sz="1200">
                <a:solidFill>
                  <a:schemeClr val="bg1"/>
                </a:solidFill>
              </a:defRPr>
            </a:lvl4pPr>
            <a:lvl5pPr>
              <a:defRPr sz="1200">
                <a:solidFill>
                  <a:schemeClr val="bg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9634894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84003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58457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21395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402375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1" y="1"/>
            <a:ext cx="9143999" cy="6858000"/>
          </a:xfrm>
          <a:prstGeom prst="rect">
            <a:avLst/>
          </a:prstGeom>
        </p:spPr>
      </p:pic>
      <p:sp>
        <p:nvSpPr>
          <p:cNvPr id="2" name="Title 1"/>
          <p:cNvSpPr>
            <a:spLocks noGrp="1"/>
          </p:cNvSpPr>
          <p:nvPr>
            <p:ph type="title"/>
          </p:nvPr>
        </p:nvSpPr>
        <p:spPr>
          <a:xfrm>
            <a:off x="722313" y="4406902"/>
            <a:ext cx="7772400" cy="1362075"/>
          </a:xfrm>
        </p:spPr>
        <p:txBody>
          <a:bodyPr anchor="t"/>
          <a:lstStyle>
            <a:lvl1pPr algn="r">
              <a:defRPr sz="225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722313" y="2906713"/>
            <a:ext cx="7772400" cy="1500187"/>
          </a:xfrm>
        </p:spPr>
        <p:txBody>
          <a:bodyPr anchor="b"/>
          <a:lstStyle>
            <a:lvl1pPr marL="0" indent="0" algn="r">
              <a:buNone/>
              <a:defRPr sz="1875">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33430014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273052"/>
            <a:ext cx="5111750" cy="5853113"/>
          </a:xfrm>
        </p:spPr>
        <p:txBody>
          <a:bodyPr/>
          <a:lstStyle>
            <a:lvl1pPr>
              <a:defRPr sz="2400">
                <a:solidFill>
                  <a:schemeClr val="tx2"/>
                </a:solidFill>
              </a:defRPr>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944618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273052"/>
            <a:ext cx="5111750" cy="5853113"/>
          </a:xfrm>
        </p:spPr>
        <p:txBody>
          <a:bodyPr/>
          <a:lstStyle>
            <a:lvl1pPr>
              <a:defRPr sz="2400">
                <a:solidFill>
                  <a:schemeClr val="accent5"/>
                </a:solidFill>
              </a:defRPr>
            </a:lvl1pPr>
            <a:lvl2pPr>
              <a:defRPr sz="2100">
                <a:solidFill>
                  <a:schemeClr val="bg1"/>
                </a:solidFill>
              </a:defRPr>
            </a:lvl2pPr>
            <a:lvl3pPr>
              <a:defRPr sz="1800">
                <a:solidFill>
                  <a:schemeClr val="bg1"/>
                </a:solidFill>
              </a:defRPr>
            </a:lvl3pPr>
            <a:lvl4pPr>
              <a:defRPr sz="1500">
                <a:solidFill>
                  <a:schemeClr val="bg1"/>
                </a:solidFill>
              </a:defRPr>
            </a:lvl4pPr>
            <a:lvl5pPr>
              <a:defRPr sz="1500">
                <a:solidFill>
                  <a:schemeClr val="bg1"/>
                </a:solidFill>
              </a:defRPr>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050">
                <a:solidFill>
                  <a:schemeClr val="bg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58" y="27044"/>
            <a:ext cx="732884" cy="981307"/>
          </a:xfrm>
          <a:prstGeom prst="rect">
            <a:avLst/>
          </a:prstGeom>
        </p:spPr>
      </p:pic>
    </p:spTree>
    <p:extLst>
      <p:ext uri="{BB962C8B-B14F-4D97-AF65-F5344CB8AC3E}">
        <p14:creationId xmlns:p14="http://schemas.microsoft.com/office/powerpoint/2010/main" val="36859832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a:solidFill>
            <a:schemeClr val="bg1">
              <a:lumMod val="95000"/>
            </a:schemeClr>
          </a:solidFill>
        </p:spPr>
        <p:txBody>
          <a:bodyPr/>
          <a:lstStyle>
            <a:lvl1pPr marL="0" indent="0">
              <a:buNone/>
              <a:defRPr sz="15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GB"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72801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1792288" y="612775"/>
            <a:ext cx="5486400" cy="4114800"/>
          </a:xfrm>
          <a:solidFill>
            <a:schemeClr val="bg1">
              <a:lumMod val="95000"/>
            </a:schemeClr>
          </a:solidFill>
        </p:spPr>
        <p:txBody>
          <a:bodyPr/>
          <a:lstStyle>
            <a:lvl1pPr marL="0" indent="0">
              <a:buNone/>
              <a:defRPr sz="15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GB"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solidFill>
                  <a:schemeClr val="bg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249913591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9144000" cy="2824162"/>
          </a:xfrm>
          <a:solidFill>
            <a:schemeClr val="bg1">
              <a:lumMod val="95000"/>
            </a:schemeClr>
          </a:solidFill>
        </p:spPr>
        <p:txBody>
          <a:bodyPr/>
          <a:lstStyle>
            <a:lvl1pPr>
              <a:defRPr sz="15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05033" y="4213782"/>
            <a:ext cx="8717438" cy="1958419"/>
          </a:xfrm>
        </p:spPr>
        <p:txBody>
          <a:bodyPr/>
          <a:lstStyle>
            <a:lvl1pPr marL="0" indent="0">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11744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9144000" cy="2824162"/>
          </a:xfrm>
          <a:solidFill>
            <a:schemeClr val="bg1">
              <a:lumMod val="95000"/>
            </a:schemeClr>
          </a:solidFill>
        </p:spPr>
        <p:txBody>
          <a:bodyPr/>
          <a:lstStyle>
            <a:lvl1pPr>
              <a:defRPr sz="15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05033" y="4213782"/>
            <a:ext cx="8717438" cy="1958419"/>
          </a:xfrm>
        </p:spPr>
        <p:txBody>
          <a:bodyPr/>
          <a:lstStyle>
            <a:lvl1pPr marL="0" indent="0">
              <a:buNone/>
              <a:defRPr sz="1050">
                <a:solidFill>
                  <a:schemeClr val="bg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32729048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05033" y="1132115"/>
            <a:ext cx="8717438" cy="1654629"/>
          </a:xfrm>
        </p:spPr>
        <p:txBody>
          <a:bodyPr/>
          <a:lstStyle>
            <a:lvl1pPr marL="0" indent="0">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4"/>
            <a:ext cx="4572000" cy="3413665"/>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4572000" y="3091544"/>
            <a:ext cx="4572000" cy="3413665"/>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267766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05033" y="1132115"/>
            <a:ext cx="8717438" cy="1654629"/>
          </a:xfrm>
        </p:spPr>
        <p:txBody>
          <a:bodyPr/>
          <a:lstStyle>
            <a:lvl1pPr marL="0" indent="0">
              <a:buNone/>
              <a:defRPr sz="1050">
                <a:solidFill>
                  <a:schemeClr val="bg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4"/>
            <a:ext cx="4572000" cy="3413665"/>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4572000" y="3091544"/>
            <a:ext cx="4572000" cy="3413665"/>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123393809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466725" y="1600200"/>
            <a:ext cx="1371601" cy="1828800"/>
          </a:xfrm>
          <a:solidFill>
            <a:schemeClr val="bg1">
              <a:lumMod val="95000"/>
            </a:schemeClr>
          </a:solidFill>
        </p:spPr>
        <p:txBody>
          <a:bodyPr/>
          <a:lstStyle>
            <a:lvl1pPr>
              <a:defRPr sz="1125"/>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168129" y="1600200"/>
            <a:ext cx="1371601" cy="1828800"/>
          </a:xfrm>
          <a:solidFill>
            <a:schemeClr val="bg1">
              <a:lumMod val="95000"/>
            </a:schemeClr>
          </a:solidFill>
        </p:spPr>
        <p:txBody>
          <a:bodyPr/>
          <a:lstStyle>
            <a:lvl1pPr>
              <a:defRPr sz="1125"/>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3869532" y="1600200"/>
            <a:ext cx="1371601" cy="1828800"/>
          </a:xfrm>
          <a:solidFill>
            <a:schemeClr val="bg1">
              <a:lumMod val="95000"/>
            </a:schemeClr>
          </a:solidFill>
        </p:spPr>
        <p:txBody>
          <a:bodyPr/>
          <a:lstStyle>
            <a:lvl1pPr>
              <a:defRPr sz="1125"/>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5570936" y="1600200"/>
            <a:ext cx="1371601" cy="1828800"/>
          </a:xfrm>
          <a:solidFill>
            <a:schemeClr val="bg1">
              <a:lumMod val="95000"/>
            </a:schemeClr>
          </a:solidFill>
        </p:spPr>
        <p:txBody>
          <a:bodyPr/>
          <a:lstStyle>
            <a:lvl1pPr>
              <a:defRPr sz="1125"/>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7272339" y="1600200"/>
            <a:ext cx="1371601" cy="1828800"/>
          </a:xfrm>
          <a:solidFill>
            <a:schemeClr val="bg1">
              <a:lumMod val="95000"/>
            </a:schemeClr>
          </a:solidFill>
        </p:spPr>
        <p:txBody>
          <a:bodyPr/>
          <a:lstStyle>
            <a:lvl1pPr>
              <a:defRPr sz="1125"/>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466725" y="3752850"/>
            <a:ext cx="1371601" cy="1828800"/>
          </a:xfrm>
          <a:solidFill>
            <a:schemeClr val="bg1">
              <a:lumMod val="95000"/>
            </a:schemeClr>
          </a:solidFill>
        </p:spPr>
        <p:txBody>
          <a:bodyPr/>
          <a:lstStyle>
            <a:lvl1pPr>
              <a:defRPr sz="1125"/>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168129" y="3752850"/>
            <a:ext cx="1371601" cy="1828800"/>
          </a:xfrm>
          <a:solidFill>
            <a:schemeClr val="bg1">
              <a:lumMod val="95000"/>
            </a:schemeClr>
          </a:solidFill>
        </p:spPr>
        <p:txBody>
          <a:bodyPr/>
          <a:lstStyle>
            <a:lvl1pPr>
              <a:defRPr sz="1125"/>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3869532" y="3752850"/>
            <a:ext cx="1371601" cy="1828800"/>
          </a:xfrm>
          <a:solidFill>
            <a:schemeClr val="bg1">
              <a:lumMod val="95000"/>
            </a:schemeClr>
          </a:solidFill>
        </p:spPr>
        <p:txBody>
          <a:bodyPr/>
          <a:lstStyle>
            <a:lvl1pPr>
              <a:defRPr sz="1125"/>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5570936" y="3752850"/>
            <a:ext cx="1371601" cy="1828800"/>
          </a:xfrm>
          <a:solidFill>
            <a:schemeClr val="bg1">
              <a:lumMod val="95000"/>
            </a:schemeClr>
          </a:solidFill>
        </p:spPr>
        <p:txBody>
          <a:bodyPr/>
          <a:lstStyle>
            <a:lvl1pPr>
              <a:defRPr sz="1125"/>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7272339" y="3752850"/>
            <a:ext cx="1371601" cy="1828800"/>
          </a:xfrm>
          <a:solidFill>
            <a:schemeClr val="bg1">
              <a:lumMod val="95000"/>
            </a:schemeClr>
          </a:solidFill>
        </p:spPr>
        <p:txBody>
          <a:bodyPr/>
          <a:lstStyle>
            <a:lvl1pPr>
              <a:defRPr sz="1125"/>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315712462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466725" y="1600200"/>
            <a:ext cx="1371601" cy="1828800"/>
          </a:xfrm>
          <a:solidFill>
            <a:schemeClr val="bg1">
              <a:lumMod val="95000"/>
            </a:schemeClr>
          </a:solidFill>
        </p:spPr>
        <p:txBody>
          <a:bodyPr/>
          <a:lstStyle>
            <a:lvl1pPr>
              <a:defRPr sz="1125"/>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168129" y="1600200"/>
            <a:ext cx="1371601" cy="1828800"/>
          </a:xfrm>
          <a:solidFill>
            <a:schemeClr val="bg1">
              <a:lumMod val="95000"/>
            </a:schemeClr>
          </a:solidFill>
        </p:spPr>
        <p:txBody>
          <a:bodyPr/>
          <a:lstStyle>
            <a:lvl1pPr>
              <a:defRPr sz="1125"/>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3869532" y="1600200"/>
            <a:ext cx="1371601" cy="1828800"/>
          </a:xfrm>
          <a:solidFill>
            <a:schemeClr val="bg1">
              <a:lumMod val="95000"/>
            </a:schemeClr>
          </a:solidFill>
        </p:spPr>
        <p:txBody>
          <a:bodyPr/>
          <a:lstStyle>
            <a:lvl1pPr>
              <a:defRPr sz="1125"/>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5570936" y="1600200"/>
            <a:ext cx="1371601" cy="1828800"/>
          </a:xfrm>
          <a:solidFill>
            <a:schemeClr val="bg1">
              <a:lumMod val="95000"/>
            </a:schemeClr>
          </a:solidFill>
        </p:spPr>
        <p:txBody>
          <a:bodyPr/>
          <a:lstStyle>
            <a:lvl1pPr>
              <a:defRPr sz="1125"/>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7272339" y="1600200"/>
            <a:ext cx="1371601" cy="1828800"/>
          </a:xfrm>
          <a:solidFill>
            <a:schemeClr val="bg1">
              <a:lumMod val="95000"/>
            </a:schemeClr>
          </a:solidFill>
        </p:spPr>
        <p:txBody>
          <a:bodyPr/>
          <a:lstStyle>
            <a:lvl1pPr>
              <a:defRPr sz="1125"/>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466725" y="3752850"/>
            <a:ext cx="1371601" cy="1828800"/>
          </a:xfrm>
          <a:solidFill>
            <a:schemeClr val="bg1">
              <a:lumMod val="95000"/>
            </a:schemeClr>
          </a:solidFill>
        </p:spPr>
        <p:txBody>
          <a:bodyPr/>
          <a:lstStyle>
            <a:lvl1pPr>
              <a:defRPr sz="1125"/>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168129" y="3752850"/>
            <a:ext cx="1371601" cy="1828800"/>
          </a:xfrm>
          <a:solidFill>
            <a:schemeClr val="bg1">
              <a:lumMod val="95000"/>
            </a:schemeClr>
          </a:solidFill>
        </p:spPr>
        <p:txBody>
          <a:bodyPr/>
          <a:lstStyle>
            <a:lvl1pPr>
              <a:defRPr sz="1125"/>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3869532" y="3752850"/>
            <a:ext cx="1371601" cy="1828800"/>
          </a:xfrm>
          <a:solidFill>
            <a:schemeClr val="bg1">
              <a:lumMod val="95000"/>
            </a:schemeClr>
          </a:solidFill>
        </p:spPr>
        <p:txBody>
          <a:bodyPr/>
          <a:lstStyle>
            <a:lvl1pPr>
              <a:defRPr sz="1125"/>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5570936" y="3752850"/>
            <a:ext cx="1371601" cy="1828800"/>
          </a:xfrm>
          <a:solidFill>
            <a:schemeClr val="bg1">
              <a:lumMod val="95000"/>
            </a:schemeClr>
          </a:solidFill>
        </p:spPr>
        <p:txBody>
          <a:bodyPr/>
          <a:lstStyle>
            <a:lvl1pPr>
              <a:defRPr sz="1125"/>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7272339" y="3752850"/>
            <a:ext cx="1371601" cy="1828800"/>
          </a:xfrm>
          <a:solidFill>
            <a:schemeClr val="bg1">
              <a:lumMod val="95000"/>
            </a:schemeClr>
          </a:solidFill>
        </p:spPr>
        <p:txBody>
          <a:bodyPr/>
          <a:lstStyle>
            <a:lvl1pPr>
              <a:defRPr sz="1125"/>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38457" y="27044"/>
            <a:ext cx="784359"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28404998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9144000" cy="6618514"/>
          </a:xfrm>
          <a:prstGeom prst="rect">
            <a:avLst/>
          </a:prstGeom>
        </p:spPr>
      </p:pic>
      <p:sp>
        <p:nvSpPr>
          <p:cNvPr id="2" name="Title 1"/>
          <p:cNvSpPr>
            <a:spLocks noGrp="1"/>
          </p:cNvSpPr>
          <p:nvPr>
            <p:ph type="title"/>
          </p:nvPr>
        </p:nvSpPr>
        <p:spPr>
          <a:xfrm>
            <a:off x="417513" y="127003"/>
            <a:ext cx="7365773" cy="1362075"/>
          </a:xfrm>
        </p:spPr>
        <p:txBody>
          <a:bodyPr anchor="b"/>
          <a:lstStyle>
            <a:lvl1pPr algn="l">
              <a:defRPr sz="225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417513" y="1589576"/>
            <a:ext cx="7365773" cy="1500187"/>
          </a:xfrm>
        </p:spPr>
        <p:txBody>
          <a:bodyPr anchor="t"/>
          <a:lstStyle>
            <a:lvl1pPr marL="0" indent="0" algn="l">
              <a:buNone/>
              <a:defRPr sz="1500">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16655513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1206632"/>
            <a:ext cx="43815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4806423" y="1"/>
            <a:ext cx="4337577" cy="6223000"/>
          </a:xfrm>
          <a:prstGeom prst="rect">
            <a:avLst/>
          </a:prstGeom>
          <a:solidFill>
            <a:schemeClr val="bg1">
              <a:lumMod val="95000"/>
            </a:schemeClr>
          </a:solidFill>
          <a:effectLst/>
        </p:spPr>
        <p:txBody>
          <a:bodyPr>
            <a:normAutofit/>
          </a:bodyPr>
          <a:lstStyle>
            <a:lvl1pPr marL="0" indent="0">
              <a:buNone/>
              <a:defRPr sz="15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247685452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1206632"/>
            <a:ext cx="43815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4806423" y="1"/>
            <a:ext cx="4337577" cy="6223000"/>
          </a:xfrm>
          <a:prstGeom prst="rect">
            <a:avLst/>
          </a:prstGeom>
          <a:solidFill>
            <a:schemeClr val="tx1">
              <a:lumMod val="95000"/>
            </a:schemeClr>
          </a:solidFill>
          <a:effectLst/>
        </p:spPr>
        <p:txBody>
          <a:bodyPr>
            <a:normAutofit/>
          </a:bodyPr>
          <a:lstStyle>
            <a:lvl1pPr marL="0" indent="0">
              <a:buNone/>
              <a:defRPr sz="15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58" y="27044"/>
            <a:ext cx="732884" cy="981307"/>
          </a:xfrm>
          <a:prstGeom prst="rect">
            <a:avLst/>
          </a:prstGeom>
        </p:spPr>
      </p:pic>
    </p:spTree>
    <p:extLst>
      <p:ext uri="{BB962C8B-B14F-4D97-AF65-F5344CB8AC3E}">
        <p14:creationId xmlns:p14="http://schemas.microsoft.com/office/powerpoint/2010/main" val="17283633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75364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57457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39550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190501" y="1697038"/>
            <a:ext cx="35814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30415286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75364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57457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39550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190501" y="1697038"/>
            <a:ext cx="35814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38457" y="27044"/>
            <a:ext cx="784359" cy="981307"/>
          </a:xfrm>
          <a:prstGeom prst="rect">
            <a:avLst/>
          </a:prstGeom>
        </p:spPr>
      </p:pic>
    </p:spTree>
    <p:extLst>
      <p:ext uri="{BB962C8B-B14F-4D97-AF65-F5344CB8AC3E}">
        <p14:creationId xmlns:p14="http://schemas.microsoft.com/office/powerpoint/2010/main" val="328391137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1206632"/>
            <a:ext cx="3957754"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3424137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58" y="27044"/>
            <a:ext cx="732884"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1206632"/>
            <a:ext cx="3957754"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72806480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190500" y="1697038"/>
            <a:ext cx="3957754"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21515" y="274638"/>
            <a:ext cx="5315066"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4309935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190500" y="1697038"/>
            <a:ext cx="3957754"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21515" y="274638"/>
            <a:ext cx="5315066"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38457" y="27044"/>
            <a:ext cx="784359" cy="981307"/>
          </a:xfrm>
          <a:prstGeom prst="rect">
            <a:avLst/>
          </a:prstGeom>
        </p:spPr>
      </p:pic>
    </p:spTree>
    <p:extLst>
      <p:ext uri="{BB962C8B-B14F-4D97-AF65-F5344CB8AC3E}">
        <p14:creationId xmlns:p14="http://schemas.microsoft.com/office/powerpoint/2010/main" val="194641297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064105" y="1"/>
            <a:ext cx="154995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9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064105" y="3033601"/>
            <a:ext cx="154995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402770" y="798286"/>
            <a:ext cx="154995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402770" y="4277251"/>
            <a:ext cx="154995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9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3803650" y="273052"/>
            <a:ext cx="5111750" cy="5853113"/>
          </a:xfrm>
        </p:spPr>
        <p:txBody>
          <a:bodyPr/>
          <a:lstStyle>
            <a:lvl1pPr>
              <a:defRPr sz="2400">
                <a:solidFill>
                  <a:schemeClr val="tx2"/>
                </a:solidFill>
              </a:defRPr>
            </a:lvl1pPr>
            <a:lvl2pPr>
              <a:defRPr sz="2100">
                <a:solidFill>
                  <a:schemeClr val="accent6"/>
                </a:solidFill>
              </a:defRPr>
            </a:lvl2pPr>
            <a:lvl3pPr>
              <a:defRPr sz="1800">
                <a:solidFill>
                  <a:schemeClr val="accent6"/>
                </a:solidFill>
              </a:defRPr>
            </a:lvl3pPr>
            <a:lvl4pPr>
              <a:defRPr sz="1500">
                <a:solidFill>
                  <a:schemeClr val="accent6"/>
                </a:solidFill>
              </a:defRPr>
            </a:lvl4pPr>
            <a:lvl5pPr>
              <a:defRPr sz="1500">
                <a:solidFill>
                  <a:schemeClr val="accent6"/>
                </a:solidFill>
              </a:defRPr>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77516264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064105" y="1"/>
            <a:ext cx="154995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9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064105" y="3033601"/>
            <a:ext cx="154995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402770" y="798286"/>
            <a:ext cx="154995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402770" y="4277251"/>
            <a:ext cx="154995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9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3803650" y="273052"/>
            <a:ext cx="5111750" cy="5853113"/>
          </a:xfrm>
        </p:spPr>
        <p:txBody>
          <a:bodyPr/>
          <a:lstStyle>
            <a:lvl1pPr>
              <a:defRPr sz="2400">
                <a:solidFill>
                  <a:schemeClr val="accent5"/>
                </a:solidFill>
              </a:defRPr>
            </a:lvl1pPr>
            <a:lvl2pPr>
              <a:defRPr sz="2100">
                <a:solidFill>
                  <a:schemeClr val="bg1"/>
                </a:solidFill>
              </a:defRPr>
            </a:lvl2pPr>
            <a:lvl3pPr>
              <a:defRPr sz="1800">
                <a:solidFill>
                  <a:schemeClr val="bg1"/>
                </a:solidFill>
              </a:defRPr>
            </a:lvl3pPr>
            <a:lvl4pPr>
              <a:defRPr sz="1500">
                <a:solidFill>
                  <a:schemeClr val="bg1"/>
                </a:solidFill>
              </a:defRPr>
            </a:lvl4pPr>
            <a:lvl5pPr>
              <a:defRPr sz="1500">
                <a:solidFill>
                  <a:schemeClr val="bg1"/>
                </a:solidFill>
              </a:defRPr>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420274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9144000" cy="2824162"/>
          </a:xfrm>
          <a:solidFill>
            <a:schemeClr val="bg1">
              <a:lumMod val="95000"/>
            </a:schemeClr>
          </a:solidFill>
        </p:spPr>
        <p:txBody>
          <a:bodyPr/>
          <a:lstStyle>
            <a:lvl1pPr>
              <a:defRPr sz="1500"/>
            </a:lvl1pPr>
          </a:lstStyle>
          <a:p>
            <a:endParaRPr lang="en-MY" dirty="0"/>
          </a:p>
        </p:txBody>
      </p:sp>
      <p:sp>
        <p:nvSpPr>
          <p:cNvPr id="2" name="Title 1"/>
          <p:cNvSpPr>
            <a:spLocks noGrp="1"/>
          </p:cNvSpPr>
          <p:nvPr>
            <p:ph type="title"/>
          </p:nvPr>
        </p:nvSpPr>
        <p:spPr>
          <a:xfrm>
            <a:off x="417513" y="3685881"/>
            <a:ext cx="7365773" cy="1362075"/>
          </a:xfrm>
        </p:spPr>
        <p:txBody>
          <a:bodyPr anchor="b"/>
          <a:lstStyle>
            <a:lvl1pPr algn="l">
              <a:defRPr sz="225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417513" y="5148454"/>
            <a:ext cx="7365773" cy="1500187"/>
          </a:xfrm>
        </p:spPr>
        <p:txBody>
          <a:bodyPr anchor="t"/>
          <a:lstStyle>
            <a:lvl1pPr marL="0" indent="0" algn="l">
              <a:buNone/>
              <a:defRPr sz="150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348987896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2312686"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4625371"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6938055"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21514" y="274638"/>
            <a:ext cx="7843030"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21514" y="1417638"/>
            <a:ext cx="8700972"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9689680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2312686"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4625371"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6938055"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21514" y="274638"/>
            <a:ext cx="7843030"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21514" y="1417638"/>
            <a:ext cx="8700972"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38457" y="27044"/>
            <a:ext cx="784359" cy="981307"/>
          </a:xfrm>
          <a:prstGeom prst="rect">
            <a:avLst/>
          </a:prstGeom>
        </p:spPr>
      </p:pic>
    </p:spTree>
    <p:extLst>
      <p:ext uri="{BB962C8B-B14F-4D97-AF65-F5344CB8AC3E}">
        <p14:creationId xmlns:p14="http://schemas.microsoft.com/office/powerpoint/2010/main" val="182069434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092486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8" descr="PPt_4face_021208.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911350"/>
            <a:ext cx="9144000" cy="2432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78"/>
          <p:cNvSpPr>
            <a:spLocks noChangeArrowheads="1"/>
          </p:cNvSpPr>
          <p:nvPr/>
        </p:nvSpPr>
        <p:spPr bwMode="auto">
          <a:xfrm>
            <a:off x="4498975" y="6672263"/>
            <a:ext cx="202247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nchorCtr="1">
            <a:spAutoFit/>
          </a:bodyPr>
          <a:lstStyle/>
          <a:p>
            <a:pPr algn="l" defTabSz="814388">
              <a:lnSpc>
                <a:spcPct val="100000"/>
              </a:lnSpc>
            </a:pPr>
            <a:r>
              <a:rPr lang="en-US" sz="700">
                <a:solidFill>
                  <a:srgbClr val="D3D3D3"/>
                </a:solidFill>
              </a:rPr>
              <a:t>© 2008 Cisco Systems, Inc. All rights reserved.</a:t>
            </a:r>
          </a:p>
        </p:txBody>
      </p:sp>
      <p:sp>
        <p:nvSpPr>
          <p:cNvPr id="6" name="Rectangle 279"/>
          <p:cNvSpPr>
            <a:spLocks noChangeArrowheads="1"/>
          </p:cNvSpPr>
          <p:nvPr/>
        </p:nvSpPr>
        <p:spPr bwMode="auto">
          <a:xfrm>
            <a:off x="6896100" y="6672263"/>
            <a:ext cx="877888"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r>
              <a:rPr lang="en-US" sz="700">
                <a:solidFill>
                  <a:srgbClr val="D3D3D3"/>
                </a:solidFill>
              </a:rPr>
              <a:t>Cisco Confidential</a:t>
            </a:r>
          </a:p>
        </p:txBody>
      </p:sp>
      <p:sp>
        <p:nvSpPr>
          <p:cNvPr id="7" name="Rectangle 280"/>
          <p:cNvSpPr>
            <a:spLocks noChangeArrowheads="1"/>
          </p:cNvSpPr>
          <p:nvPr/>
        </p:nvSpPr>
        <p:spPr bwMode="auto">
          <a:xfrm>
            <a:off x="193675" y="6672263"/>
            <a:ext cx="96202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124" tIns="41061" rIns="82124" bIns="41061" anchor="b">
            <a:spAutoFit/>
          </a:bodyPr>
          <a:lstStyle/>
          <a:p>
            <a:pPr algn="l" defTabSz="814388">
              <a:lnSpc>
                <a:spcPct val="100000"/>
              </a:lnSpc>
            </a:pPr>
            <a:r>
              <a:rPr lang="en-US" sz="700">
                <a:solidFill>
                  <a:srgbClr val="D3D3D3"/>
                </a:solidFill>
              </a:rPr>
              <a:t>Presentation_ID</a:t>
            </a:r>
          </a:p>
        </p:txBody>
      </p:sp>
      <p:sp>
        <p:nvSpPr>
          <p:cNvPr id="8" name="Rectangle 281"/>
          <p:cNvSpPr>
            <a:spLocks noChangeArrowheads="1"/>
          </p:cNvSpPr>
          <p:nvPr/>
        </p:nvSpPr>
        <p:spPr bwMode="auto">
          <a:xfrm>
            <a:off x="8596313" y="6626225"/>
            <a:ext cx="3206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fld id="{7F1BC4EF-034A-F647-AA58-B71D58802FDB}" type="slidenum">
              <a:rPr lang="en-US" sz="1000">
                <a:solidFill>
                  <a:srgbClr val="D3D3D3"/>
                </a:solidFill>
              </a:rPr>
              <a:pPr algn="r" defTabSz="814388">
                <a:lnSpc>
                  <a:spcPct val="100000"/>
                </a:lnSpc>
              </a:pPr>
              <a:t>‹#›</a:t>
            </a:fld>
            <a:endParaRPr lang="en-US" sz="1000">
              <a:solidFill>
                <a:srgbClr val="D3D3D3"/>
              </a:solidFill>
            </a:endParaRPr>
          </a:p>
        </p:txBody>
      </p:sp>
      <p:pic>
        <p:nvPicPr>
          <p:cNvPr id="9" name="Picture 331" descr="Cisco_NewLogo"/>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5483225" y="5940425"/>
            <a:ext cx="3354388" cy="47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333" descr="Cis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063" y="119063"/>
            <a:ext cx="1171575"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9873" name="Rectangle 209"/>
          <p:cNvSpPr>
            <a:spLocks noGrp="1" noChangeArrowheads="1"/>
          </p:cNvSpPr>
          <p:nvPr>
            <p:ph type="ctrTitle"/>
          </p:nvPr>
        </p:nvSpPr>
        <p:spPr bwMode="white">
          <a:xfrm>
            <a:off x="311150" y="2671763"/>
            <a:ext cx="3768725" cy="830262"/>
          </a:xfrm>
          <a:ln/>
        </p:spPr>
        <p:txBody>
          <a:bodyPr anchor="ctr"/>
          <a:lstStyle>
            <a:lvl1pPr>
              <a:defRPr sz="3000" b="0">
                <a:solidFill>
                  <a:srgbClr val="FFFFFF"/>
                </a:solidFill>
              </a:defRPr>
            </a:lvl1pPr>
          </a:lstStyle>
          <a:p>
            <a:r>
              <a:rPr lang="en-US" dirty="0"/>
              <a:t>Click to edit Master title style</a:t>
            </a:r>
          </a:p>
        </p:txBody>
      </p:sp>
      <p:sp>
        <p:nvSpPr>
          <p:cNvPr id="369874" name="Rectangle 210"/>
          <p:cNvSpPr>
            <a:spLocks noGrp="1" noChangeArrowheads="1"/>
          </p:cNvSpPr>
          <p:nvPr>
            <p:ph type="subTitle" idx="1"/>
          </p:nvPr>
        </p:nvSpPr>
        <p:spPr>
          <a:xfrm>
            <a:off x="311150" y="4672013"/>
            <a:ext cx="4103688" cy="658812"/>
          </a:xfrm>
          <a:ln/>
        </p:spPr>
        <p:txBody>
          <a:bodyPr/>
          <a:lstStyle>
            <a:lvl1pPr marL="0" indent="0">
              <a:lnSpc>
                <a:spcPct val="90000"/>
              </a:lnSpc>
              <a:buFont typeface="Wingdings" pitchFamily="2" charset="2"/>
              <a:buNone/>
              <a:defRPr sz="2000" b="1">
                <a:solidFill>
                  <a:schemeClr val="bg2"/>
                </a:solidFill>
              </a:defRPr>
            </a:lvl1pPr>
          </a:lstStyle>
          <a:p>
            <a:r>
              <a:rPr lang="en-US" dirty="0"/>
              <a:t>Click to edit Master subtitle style</a:t>
            </a:r>
          </a:p>
        </p:txBody>
      </p:sp>
    </p:spTree>
    <p:extLst>
      <p:ext uri="{BB962C8B-B14F-4D97-AF65-F5344CB8AC3E}">
        <p14:creationId xmlns:p14="http://schemas.microsoft.com/office/powerpoint/2010/main" val="88488569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2pPr marL="457200" indent="-228600">
              <a:buFont typeface="Arial" panose="020B0604020202020204" pitchFamily="34" charset="0"/>
              <a:buChar char="•"/>
              <a:defRPr/>
            </a:lvl2pPr>
            <a:lvl3pPr marL="914400" indent="-225425">
              <a:buSzPct val="75000"/>
              <a:buFont typeface="Courier New" panose="02070309020205020404" pitchFamily="49" charset="0"/>
              <a:buChar char="o"/>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6104739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32285175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55638" y="2014538"/>
            <a:ext cx="3894137" cy="3571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02175" y="2014538"/>
            <a:ext cx="3894138" cy="3571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923193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437391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84824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8569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17513" y="3685881"/>
            <a:ext cx="7365773" cy="1362075"/>
          </a:xfrm>
        </p:spPr>
        <p:txBody>
          <a:bodyPr anchor="b"/>
          <a:lstStyle>
            <a:lvl1pPr algn="l">
              <a:defRPr sz="225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417513" y="5148454"/>
            <a:ext cx="7365773" cy="1500187"/>
          </a:xfrm>
        </p:spPr>
        <p:txBody>
          <a:bodyPr anchor="t"/>
          <a:lstStyle>
            <a:lvl1pPr marL="0" indent="0" algn="l">
              <a:buNone/>
              <a:defRPr sz="1500">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9144000" cy="2824162"/>
          </a:xfrm>
          <a:solidFill>
            <a:schemeClr val="bg1">
              <a:lumMod val="95000"/>
            </a:schemeClr>
          </a:solidFill>
        </p:spPr>
        <p:txBody>
          <a:bodyPr/>
          <a:lstStyle>
            <a:lvl1pPr>
              <a:defRPr sz="1500"/>
            </a:lvl1pPr>
          </a:lstStyle>
          <a:p>
            <a:endParaRPr lang="en-MY" dirty="0"/>
          </a:p>
        </p:txBody>
      </p:sp>
    </p:spTree>
    <p:extLst>
      <p:ext uri="{BB962C8B-B14F-4D97-AF65-F5344CB8AC3E}">
        <p14:creationId xmlns:p14="http://schemas.microsoft.com/office/powerpoint/2010/main" val="406896275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85425332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3749116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862915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5925" y="798513"/>
            <a:ext cx="2035175" cy="4787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55638" y="798513"/>
            <a:ext cx="5957887" cy="4787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3160796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3" y="1797051"/>
            <a:ext cx="8280057" cy="4098595"/>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455085"/>
            <a:ext cx="8345488" cy="975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2927330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9144000" cy="6858000"/>
          </a:xfrm>
          <a:prstGeom prst="rect">
            <a:avLst/>
          </a:prstGeom>
          <a:solidFill>
            <a:schemeClr val="bg1">
              <a:lumMod val="95000"/>
            </a:schemeClr>
          </a:solidFill>
        </p:spPr>
        <p:txBody>
          <a:bodyPr/>
          <a:lstStyle>
            <a:lvl1pPr>
              <a:defRPr sz="1500"/>
            </a:lvl1pPr>
          </a:lstStyle>
          <a:p>
            <a:endParaRPr lang="en-US"/>
          </a:p>
        </p:txBody>
      </p:sp>
      <p:sp>
        <p:nvSpPr>
          <p:cNvPr id="2" name="Title 1"/>
          <p:cNvSpPr>
            <a:spLocks noGrp="1"/>
          </p:cNvSpPr>
          <p:nvPr>
            <p:ph type="title"/>
          </p:nvPr>
        </p:nvSpPr>
        <p:spPr>
          <a:xfrm>
            <a:off x="722313" y="4406902"/>
            <a:ext cx="7772400" cy="1362075"/>
          </a:xfrm>
        </p:spPr>
        <p:txBody>
          <a:bodyPr anchor="t"/>
          <a:lstStyle>
            <a:lvl1pPr algn="ctr">
              <a:defRPr sz="225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722313" y="2906713"/>
            <a:ext cx="7772400" cy="1500187"/>
          </a:xfrm>
        </p:spPr>
        <p:txBody>
          <a:bodyPr anchor="b"/>
          <a:lstStyle>
            <a:lvl1pPr marL="0" indent="0" algn="ctr">
              <a:buNone/>
              <a:defRPr sz="1875">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35856451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9144000" cy="6858000"/>
          </a:xfrm>
          <a:prstGeom prst="rect">
            <a:avLst/>
          </a:prstGeom>
          <a:solidFill>
            <a:schemeClr val="bg1">
              <a:lumMod val="95000"/>
            </a:schemeClr>
          </a:solidFill>
        </p:spPr>
        <p:txBody>
          <a:bodyPr/>
          <a:lstStyle>
            <a:lvl1pPr>
              <a:defRPr sz="15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417513" y="127003"/>
            <a:ext cx="7011987" cy="1362075"/>
          </a:xfrm>
        </p:spPr>
        <p:txBody>
          <a:bodyPr anchor="b"/>
          <a:lstStyle>
            <a:lvl1pPr algn="l">
              <a:defRPr sz="225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417513" y="1589576"/>
            <a:ext cx="7011987" cy="1500187"/>
          </a:xfrm>
        </p:spPr>
        <p:txBody>
          <a:bodyPr anchor="t"/>
          <a:lstStyle>
            <a:lvl1pPr marL="0" indent="0" algn="l">
              <a:buNone/>
              <a:defRPr sz="1500">
                <a:solidFill>
                  <a:schemeClr val="accent6"/>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1966857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11282106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1941369569"/>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microsoft.com/office/2007/relationships/hdphoto" Target="../media/hdphoto1.wdp"/><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theme" Target="../theme/theme2.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0" Type="http://schemas.openxmlformats.org/officeDocument/2006/relationships/slideLayout" Target="../slideLayouts/slideLayout52.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4">
            <a:extLst>
              <a:ext uri="{BEBA8EAE-BF5A-486C-A8C5-ECC9F3942E4B}">
                <a14:imgProps xmlns:a14="http://schemas.microsoft.com/office/drawing/2010/main">
                  <a14:imgLayer r:embed="rId45">
                    <a14:imgEffect>
                      <a14:saturation sat="66000"/>
                    </a14:imgEffect>
                  </a14:imgLayer>
                </a14:imgProps>
              </a:ext>
              <a:ext uri="{28A0092B-C50C-407E-A947-70E740481C1C}">
                <a14:useLocalDpi xmlns:a14="http://schemas.microsoft.com/office/drawing/2010/main" val="0"/>
              </a:ext>
            </a:extLst>
          </a:blip>
          <a:srcRect t="94815"/>
          <a:stretch/>
        </p:blipFill>
        <p:spPr>
          <a:xfrm>
            <a:off x="0" y="6502399"/>
            <a:ext cx="9144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190500" y="1697038"/>
            <a:ext cx="8810625"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8144693" y="6588371"/>
            <a:ext cx="1162594" cy="184666"/>
          </a:xfrm>
          <a:prstGeom prst="rect">
            <a:avLst/>
          </a:prstGeom>
          <a:noFill/>
        </p:spPr>
        <p:txBody>
          <a:bodyPr wrap="square" rtlCol="0">
            <a:spAutoFit/>
          </a:bodyPr>
          <a:lstStyle/>
          <a:p>
            <a:pPr algn="ctr"/>
            <a:r>
              <a:rPr lang="en-US" sz="600" dirty="0">
                <a:solidFill>
                  <a:schemeClr val="bg2"/>
                </a:solidFill>
                <a:latin typeface="Montserrat" panose="00000500000000000000" pitchFamily="2" charset="0"/>
              </a:rPr>
              <a:t>SLIDE </a:t>
            </a:r>
            <a:fld id="{7E7DF8DA-2BBC-4974-99EF-62657F72EFE3}" type="slidenum">
              <a:rPr lang="en-US" sz="600" smtClean="0">
                <a:solidFill>
                  <a:schemeClr val="bg2"/>
                </a:solidFill>
                <a:latin typeface="Montserrat" panose="00000500000000000000" pitchFamily="2" charset="0"/>
              </a:rPr>
              <a:pPr algn="ctr"/>
              <a:t>‹#›</a:t>
            </a:fld>
            <a:endParaRPr lang="en-US" sz="6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29381" y="6588371"/>
            <a:ext cx="2285194" cy="175433"/>
          </a:xfrm>
          <a:prstGeom prst="rect">
            <a:avLst/>
          </a:prstGeom>
          <a:noFill/>
        </p:spPr>
        <p:txBody>
          <a:bodyPr wrap="square" rtlCol="0">
            <a:spAutoFit/>
          </a:bodyPr>
          <a:lstStyle>
            <a:defPPr>
              <a:defRPr lang="en-US"/>
            </a:defPPr>
            <a:lvl1pPr algn="ctr">
              <a:defRPr sz="600">
                <a:solidFill>
                  <a:schemeClr val="bg2"/>
                </a:solidFill>
                <a:latin typeface="Montserrat" panose="00000500000000000000" pitchFamily="2" charset="0"/>
              </a:defRPr>
            </a:lvl1pPr>
          </a:lstStyle>
          <a:p>
            <a:pPr lvl="0"/>
            <a:r>
              <a:rPr lang="en-US" dirty="0"/>
              <a:t>AICT012-4-2-NWT-Networking Technologies</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3298371" y="6583362"/>
            <a:ext cx="2547257" cy="175433"/>
          </a:xfrm>
          <a:prstGeom prst="rect">
            <a:avLst/>
          </a:prstGeom>
          <a:noFill/>
        </p:spPr>
        <p:txBody>
          <a:bodyPr wrap="square" rtlCol="0">
            <a:spAutoFit/>
          </a:bodyPr>
          <a:lstStyle/>
          <a:p>
            <a:pPr algn="ctr"/>
            <a:r>
              <a:rPr lang="en-US" sz="600" dirty="0">
                <a:solidFill>
                  <a:schemeClr val="bg2"/>
                </a:solidFill>
                <a:latin typeface="Montserrat" panose="00000500000000000000" pitchFamily="2" charset="0"/>
              </a:rPr>
              <a:t>Build a Small Network</a:t>
            </a:r>
          </a:p>
        </p:txBody>
      </p:sp>
    </p:spTree>
    <p:extLst>
      <p:ext uri="{BB962C8B-B14F-4D97-AF65-F5344CB8AC3E}">
        <p14:creationId xmlns:p14="http://schemas.microsoft.com/office/powerpoint/2010/main" val="3965476252"/>
      </p:ext>
    </p:extLst>
  </p:cSld>
  <p:clrMap bg1="lt1" tx1="dk1" bg2="lt2" tx2="dk2" accent1="accent1" accent2="accent2" accent3="accent3" accent4="accent4" accent5="accent5" accent6="accent6" hlink="hlink" folHlink="folHlink"/>
  <p:sldLayoutIdLst>
    <p:sldLayoutId id="2147484060"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 id="2147484071" r:id="rId12"/>
    <p:sldLayoutId id="2147484072" r:id="rId13"/>
    <p:sldLayoutId id="2147484073" r:id="rId14"/>
    <p:sldLayoutId id="2147484074" r:id="rId15"/>
    <p:sldLayoutId id="2147484075" r:id="rId16"/>
    <p:sldLayoutId id="2147484076" r:id="rId17"/>
    <p:sldLayoutId id="2147484077" r:id="rId18"/>
    <p:sldLayoutId id="2147484078" r:id="rId19"/>
    <p:sldLayoutId id="2147484079" r:id="rId20"/>
    <p:sldLayoutId id="2147484080" r:id="rId21"/>
    <p:sldLayoutId id="2147484081" r:id="rId22"/>
    <p:sldLayoutId id="2147484082" r:id="rId23"/>
    <p:sldLayoutId id="2147484083" r:id="rId24"/>
    <p:sldLayoutId id="2147484084" r:id="rId25"/>
    <p:sldLayoutId id="2147484085" r:id="rId26"/>
    <p:sldLayoutId id="2147484086" r:id="rId27"/>
    <p:sldLayoutId id="2147484087" r:id="rId28"/>
    <p:sldLayoutId id="2147484088" r:id="rId29"/>
    <p:sldLayoutId id="2147484089" r:id="rId30"/>
    <p:sldLayoutId id="2147484090" r:id="rId31"/>
    <p:sldLayoutId id="2147484091" r:id="rId32"/>
    <p:sldLayoutId id="2147484092" r:id="rId33"/>
    <p:sldLayoutId id="2147484093" r:id="rId34"/>
    <p:sldLayoutId id="2147484094" r:id="rId35"/>
    <p:sldLayoutId id="2147484095" r:id="rId36"/>
    <p:sldLayoutId id="2147484096" r:id="rId37"/>
    <p:sldLayoutId id="2147484097" r:id="rId38"/>
    <p:sldLayoutId id="2147484098" r:id="rId39"/>
    <p:sldLayoutId id="2147484099" r:id="rId40"/>
    <p:sldLayoutId id="2147484100" r:id="rId41"/>
    <p:sldLayoutId id="2147484101" r:id="rId42"/>
  </p:sldLayoutIdLst>
  <p:hf hdr="0" ftr="0" dt="0"/>
  <p:txStyles>
    <p:titleStyle>
      <a:lvl1pPr algn="l" rtl="0" eaLnBrk="0" fontAlgn="base" hangingPunct="0">
        <a:spcBef>
          <a:spcPct val="0"/>
        </a:spcBef>
        <a:spcAft>
          <a:spcPct val="0"/>
        </a:spcAft>
        <a:defRPr sz="225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2700">
          <a:solidFill>
            <a:schemeClr val="tx2"/>
          </a:solidFill>
          <a:latin typeface="Arial" charset="0"/>
        </a:defRPr>
      </a:lvl2pPr>
      <a:lvl3pPr algn="ctr" rtl="0" eaLnBrk="0" fontAlgn="base" hangingPunct="0">
        <a:spcBef>
          <a:spcPct val="0"/>
        </a:spcBef>
        <a:spcAft>
          <a:spcPct val="0"/>
        </a:spcAft>
        <a:defRPr sz="2700">
          <a:solidFill>
            <a:schemeClr val="tx2"/>
          </a:solidFill>
          <a:latin typeface="Arial" charset="0"/>
        </a:defRPr>
      </a:lvl3pPr>
      <a:lvl4pPr algn="ctr" rtl="0" eaLnBrk="0" fontAlgn="base" hangingPunct="0">
        <a:spcBef>
          <a:spcPct val="0"/>
        </a:spcBef>
        <a:spcAft>
          <a:spcPct val="0"/>
        </a:spcAft>
        <a:defRPr sz="2700">
          <a:solidFill>
            <a:schemeClr val="tx2"/>
          </a:solidFill>
          <a:latin typeface="Arial" charset="0"/>
        </a:defRPr>
      </a:lvl4pPr>
      <a:lvl5pPr algn="ctr" rtl="0" eaLnBrk="0" fontAlgn="base" hangingPunct="0">
        <a:spcBef>
          <a:spcPct val="0"/>
        </a:spcBef>
        <a:spcAft>
          <a:spcPct val="0"/>
        </a:spcAft>
        <a:defRPr sz="2700">
          <a:solidFill>
            <a:schemeClr val="tx2"/>
          </a:solidFill>
          <a:latin typeface="Arial" charset="0"/>
        </a:defRPr>
      </a:lvl5pPr>
      <a:lvl6pPr marL="342900" algn="ctr" rtl="0" fontAlgn="base">
        <a:spcBef>
          <a:spcPct val="0"/>
        </a:spcBef>
        <a:spcAft>
          <a:spcPct val="0"/>
        </a:spcAft>
        <a:defRPr sz="2700">
          <a:solidFill>
            <a:schemeClr val="tx2"/>
          </a:solidFill>
          <a:latin typeface="Arial" charset="0"/>
        </a:defRPr>
      </a:lvl6pPr>
      <a:lvl7pPr marL="685800" algn="ctr" rtl="0" fontAlgn="base">
        <a:spcBef>
          <a:spcPct val="0"/>
        </a:spcBef>
        <a:spcAft>
          <a:spcPct val="0"/>
        </a:spcAft>
        <a:defRPr sz="2700">
          <a:solidFill>
            <a:schemeClr val="tx2"/>
          </a:solidFill>
          <a:latin typeface="Arial" charset="0"/>
        </a:defRPr>
      </a:lvl7pPr>
      <a:lvl8pPr marL="1028700" algn="ctr" rtl="0" fontAlgn="base">
        <a:spcBef>
          <a:spcPct val="0"/>
        </a:spcBef>
        <a:spcAft>
          <a:spcPct val="0"/>
        </a:spcAft>
        <a:defRPr sz="2700">
          <a:solidFill>
            <a:schemeClr val="tx2"/>
          </a:solidFill>
          <a:latin typeface="Arial" charset="0"/>
        </a:defRPr>
      </a:lvl8pPr>
      <a:lvl9pPr marL="1371600" algn="ctr" rtl="0" fontAlgn="base">
        <a:spcBef>
          <a:spcPct val="0"/>
        </a:spcBef>
        <a:spcAft>
          <a:spcPct val="0"/>
        </a:spcAft>
        <a:defRPr sz="2700">
          <a:solidFill>
            <a:schemeClr val="tx2"/>
          </a:solidFill>
          <a:latin typeface="Arial" charset="0"/>
        </a:defRPr>
      </a:lvl9pPr>
    </p:titleStyle>
    <p:bodyStyle>
      <a:lvl1pPr marL="257175" indent="-257175" algn="l" rtl="0" eaLnBrk="0" fontAlgn="base" hangingPunct="0">
        <a:spcBef>
          <a:spcPct val="20000"/>
        </a:spcBef>
        <a:spcAft>
          <a:spcPct val="0"/>
        </a:spcAft>
        <a:buChar char="•"/>
        <a:defRPr sz="1875">
          <a:solidFill>
            <a:schemeClr val="tx1"/>
          </a:solidFill>
          <a:latin typeface="+mj-lt"/>
          <a:ea typeface="+mn-ea"/>
          <a:cs typeface="Calibri" panose="020F0502020204030204" pitchFamily="34" charset="0"/>
        </a:defRPr>
      </a:lvl1pPr>
      <a:lvl2pPr marL="557213" indent="-214313"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2pPr>
      <a:lvl3pPr marL="857250" indent="-171450" algn="l" rtl="0" eaLnBrk="0" fontAlgn="base" hangingPunct="0">
        <a:spcBef>
          <a:spcPct val="20000"/>
        </a:spcBef>
        <a:spcAft>
          <a:spcPct val="0"/>
        </a:spcAft>
        <a:buChar char="•"/>
        <a:defRPr sz="1350">
          <a:solidFill>
            <a:schemeClr val="tx1"/>
          </a:solidFill>
          <a:latin typeface="+mj-lt"/>
          <a:cs typeface="Calibri" panose="020F0502020204030204" pitchFamily="34" charset="0"/>
        </a:defRPr>
      </a:lvl3pPr>
      <a:lvl4pPr marL="1200150" indent="-171450" algn="l" rtl="0" eaLnBrk="0" fontAlgn="base" hangingPunct="0">
        <a:spcBef>
          <a:spcPct val="20000"/>
        </a:spcBef>
        <a:spcAft>
          <a:spcPct val="0"/>
        </a:spcAft>
        <a:buChar char="–"/>
        <a:defRPr sz="1125">
          <a:solidFill>
            <a:schemeClr val="tx1"/>
          </a:solidFill>
          <a:latin typeface="+mj-lt"/>
          <a:cs typeface="Calibri" panose="020F0502020204030204" pitchFamily="34" charset="0"/>
        </a:defRPr>
      </a:lvl4pPr>
      <a:lvl5pPr marL="1543050" indent="-171450" algn="l" rtl="0" eaLnBrk="0" fontAlgn="base" hangingPunct="0">
        <a:spcBef>
          <a:spcPct val="20000"/>
        </a:spcBef>
        <a:spcAft>
          <a:spcPct val="0"/>
        </a:spcAft>
        <a:buChar char="»"/>
        <a:defRPr sz="900">
          <a:solidFill>
            <a:schemeClr val="tx1"/>
          </a:solidFill>
          <a:latin typeface="+mj-lt"/>
          <a:cs typeface="Calibri" panose="020F0502020204030204" pitchFamily="34" charset="0"/>
        </a:defRPr>
      </a:lvl5pPr>
      <a:lvl6pPr marL="1885950" indent="-171450" algn="l" rtl="0" fontAlgn="base">
        <a:spcBef>
          <a:spcPct val="20000"/>
        </a:spcBef>
        <a:spcAft>
          <a:spcPct val="0"/>
        </a:spcAft>
        <a:buChar char="»"/>
        <a:defRPr sz="1500">
          <a:solidFill>
            <a:schemeClr val="tx1"/>
          </a:solidFill>
          <a:latin typeface="+mn-lt"/>
        </a:defRPr>
      </a:lvl6pPr>
      <a:lvl7pPr marL="2228850" indent="-171450" algn="l" rtl="0" fontAlgn="base">
        <a:spcBef>
          <a:spcPct val="20000"/>
        </a:spcBef>
        <a:spcAft>
          <a:spcPct val="0"/>
        </a:spcAft>
        <a:buChar char="»"/>
        <a:defRPr sz="1500">
          <a:solidFill>
            <a:schemeClr val="tx1"/>
          </a:solidFill>
          <a:latin typeface="+mn-lt"/>
        </a:defRPr>
      </a:lvl7pPr>
      <a:lvl8pPr marL="2571750" indent="-171450" algn="l" rtl="0" fontAlgn="base">
        <a:spcBef>
          <a:spcPct val="20000"/>
        </a:spcBef>
        <a:spcAft>
          <a:spcPct val="0"/>
        </a:spcAft>
        <a:buChar char="»"/>
        <a:defRPr sz="1500">
          <a:solidFill>
            <a:schemeClr val="tx1"/>
          </a:solidFill>
          <a:latin typeface="+mn-lt"/>
        </a:defRPr>
      </a:lvl8pPr>
      <a:lvl9pPr marL="2914650" indent="-171450" algn="l" rtl="0" fontAlgn="base">
        <a:spcBef>
          <a:spcPct val="20000"/>
        </a:spcBef>
        <a:spcAft>
          <a:spcPct val="0"/>
        </a:spcAft>
        <a:buChar char="»"/>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6146"/>
          <p:cNvSpPr>
            <a:spLocks noGrp="1" noChangeArrowheads="1"/>
          </p:cNvSpPr>
          <p:nvPr>
            <p:ph type="title"/>
          </p:nvPr>
        </p:nvSpPr>
        <p:spPr bwMode="auto">
          <a:xfrm>
            <a:off x="193868" y="394392"/>
            <a:ext cx="8772157"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82124" tIns="41061" rIns="82124" bIns="41061" numCol="1" anchor="b" anchorCtr="0" compatLnSpc="1">
            <a:prstTxWarp prst="textNoShape">
              <a:avLst/>
            </a:prstTxWarp>
          </a:bodyPr>
          <a:lstStyle/>
          <a:p>
            <a:pPr lvl="0"/>
            <a:r>
              <a:rPr lang="en-US"/>
              <a:t>Slide Title</a:t>
            </a:r>
          </a:p>
        </p:txBody>
      </p:sp>
      <p:sp>
        <p:nvSpPr>
          <p:cNvPr id="3075" name="Rectangle 6281"/>
          <p:cNvSpPr>
            <a:spLocks noChangeArrowheads="1"/>
          </p:cNvSpPr>
          <p:nvPr/>
        </p:nvSpPr>
        <p:spPr bwMode="auto">
          <a:xfrm>
            <a:off x="193675" y="6672263"/>
            <a:ext cx="96202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124" tIns="41061" rIns="82124" bIns="41061" anchor="b">
            <a:spAutoFit/>
          </a:bodyPr>
          <a:lstStyle/>
          <a:p>
            <a:pPr algn="l" defTabSz="814388">
              <a:lnSpc>
                <a:spcPct val="100000"/>
              </a:lnSpc>
            </a:pPr>
            <a:r>
              <a:rPr lang="en-US" sz="700">
                <a:solidFill>
                  <a:srgbClr val="D3D3D3"/>
                </a:solidFill>
              </a:rPr>
              <a:t>Presentation_ID</a:t>
            </a:r>
          </a:p>
        </p:txBody>
      </p:sp>
      <p:sp>
        <p:nvSpPr>
          <p:cNvPr id="3076" name="Rectangle 6282"/>
          <p:cNvSpPr>
            <a:spLocks noChangeArrowheads="1"/>
          </p:cNvSpPr>
          <p:nvPr/>
        </p:nvSpPr>
        <p:spPr bwMode="auto">
          <a:xfrm>
            <a:off x="8596313" y="6626225"/>
            <a:ext cx="3206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fld id="{6084AB3D-AE30-934E-B0BC-A74C2CCEE444}" type="slidenum">
              <a:rPr lang="en-US" sz="1000">
                <a:solidFill>
                  <a:srgbClr val="D3D3D3"/>
                </a:solidFill>
              </a:rPr>
              <a:pPr algn="r" defTabSz="814388">
                <a:lnSpc>
                  <a:spcPct val="100000"/>
                </a:lnSpc>
              </a:pPr>
              <a:t>‹#›</a:t>
            </a:fld>
            <a:endParaRPr lang="en-US" sz="1000">
              <a:solidFill>
                <a:srgbClr val="D3D3D3"/>
              </a:solidFill>
            </a:endParaRPr>
          </a:p>
        </p:txBody>
      </p:sp>
      <p:sp>
        <p:nvSpPr>
          <p:cNvPr id="3077" name="Rectangle 6284"/>
          <p:cNvSpPr>
            <a:spLocks noGrp="1" noChangeArrowheads="1"/>
          </p:cNvSpPr>
          <p:nvPr>
            <p:ph type="body" idx="1"/>
          </p:nvPr>
        </p:nvSpPr>
        <p:spPr bwMode="auto">
          <a:xfrm>
            <a:off x="213109" y="1539502"/>
            <a:ext cx="8733677" cy="4926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82124" tIns="41061" rIns="82124" bIns="41061"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78" name="Rectangle 6312"/>
          <p:cNvSpPr>
            <a:spLocks noChangeArrowheads="1"/>
          </p:cNvSpPr>
          <p:nvPr/>
        </p:nvSpPr>
        <p:spPr bwMode="auto">
          <a:xfrm>
            <a:off x="4498975" y="6672263"/>
            <a:ext cx="202247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nchorCtr="1">
            <a:spAutoFit/>
          </a:bodyPr>
          <a:lstStyle/>
          <a:p>
            <a:pPr algn="l" defTabSz="814388">
              <a:lnSpc>
                <a:spcPct val="100000"/>
              </a:lnSpc>
            </a:pPr>
            <a:r>
              <a:rPr lang="en-US" sz="700">
                <a:solidFill>
                  <a:srgbClr val="D3D3D3"/>
                </a:solidFill>
              </a:rPr>
              <a:t>© 2008 Cisco Systems, Inc. All rights reserved.</a:t>
            </a:r>
          </a:p>
        </p:txBody>
      </p:sp>
      <p:sp>
        <p:nvSpPr>
          <p:cNvPr id="3079" name="Rectangle 6313"/>
          <p:cNvSpPr>
            <a:spLocks noChangeArrowheads="1"/>
          </p:cNvSpPr>
          <p:nvPr/>
        </p:nvSpPr>
        <p:spPr bwMode="auto">
          <a:xfrm>
            <a:off x="6896100" y="6672263"/>
            <a:ext cx="877888"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r>
              <a:rPr lang="en-US" sz="700">
                <a:solidFill>
                  <a:srgbClr val="D3D3D3"/>
                </a:solidFill>
              </a:rPr>
              <a:t>Cisco Confidential</a:t>
            </a:r>
          </a:p>
        </p:txBody>
      </p:sp>
      <p:pic>
        <p:nvPicPr>
          <p:cNvPr id="3080" name="Picture 8" descr="Rev08_Cisco_BrandBar10_060408.png"/>
          <p:cNvPicPr>
            <a:picLocks noChangeAspect="1"/>
          </p:cNvPicPr>
          <p:nvPr/>
        </p:nvPicPr>
        <p:blipFill>
          <a:blip r:embed="rId14" cstate="email">
            <a:extLst>
              <a:ext uri="{28A0092B-C50C-407E-A947-70E740481C1C}">
                <a14:useLocalDpi xmlns:a14="http://schemas.microsoft.com/office/drawing/2010/main" val="0"/>
              </a:ext>
            </a:extLst>
          </a:blip>
          <a:srcRect/>
          <a:stretch>
            <a:fillRect/>
          </a:stretch>
        </p:blipFill>
        <p:spPr bwMode="auto">
          <a:xfrm>
            <a:off x="0" y="0"/>
            <a:ext cx="9144000"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56" r:id="rId1"/>
    <p:sldLayoutId id="2147484045" r:id="rId2"/>
    <p:sldLayoutId id="2147484046" r:id="rId3"/>
    <p:sldLayoutId id="2147484047" r:id="rId4"/>
    <p:sldLayoutId id="2147484048" r:id="rId5"/>
    <p:sldLayoutId id="2147484049" r:id="rId6"/>
    <p:sldLayoutId id="2147484050" r:id="rId7"/>
    <p:sldLayoutId id="2147484051" r:id="rId8"/>
    <p:sldLayoutId id="2147484052" r:id="rId9"/>
    <p:sldLayoutId id="2147484053" r:id="rId10"/>
    <p:sldLayoutId id="2147484054" r:id="rId11"/>
    <p:sldLayoutId id="2147484058" r:id="rId12"/>
  </p:sldLayoutIdLst>
  <p:txStyles>
    <p:titleStyle>
      <a:lvl1pPr algn="l" defTabSz="814388" rtl="0" eaLnBrk="0" fontAlgn="base" hangingPunct="0">
        <a:lnSpc>
          <a:spcPct val="90000"/>
        </a:lnSpc>
        <a:spcBef>
          <a:spcPct val="0"/>
        </a:spcBef>
        <a:spcAft>
          <a:spcPct val="0"/>
        </a:spcAft>
        <a:defRPr sz="3200" b="1">
          <a:solidFill>
            <a:srgbClr val="708CA1"/>
          </a:solidFill>
          <a:latin typeface="+mj-lt"/>
          <a:ea typeface="ＭＳ Ｐゴシック" charset="0"/>
          <a:cs typeface="ＭＳ Ｐゴシック" charset="0"/>
        </a:defRPr>
      </a:lvl1pPr>
      <a:lvl2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2pPr>
      <a:lvl3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3pPr>
      <a:lvl4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4pPr>
      <a:lvl5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5pPr>
      <a:lvl6pPr marL="457200" algn="l" defTabSz="814388" rtl="0" eaLnBrk="1" fontAlgn="base" hangingPunct="1">
        <a:lnSpc>
          <a:spcPct val="90000"/>
        </a:lnSpc>
        <a:spcBef>
          <a:spcPct val="0"/>
        </a:spcBef>
        <a:spcAft>
          <a:spcPct val="0"/>
        </a:spcAft>
        <a:defRPr sz="3200" b="1">
          <a:solidFill>
            <a:srgbClr val="708CA1"/>
          </a:solidFill>
          <a:latin typeface="Arial" charset="0"/>
        </a:defRPr>
      </a:lvl6pPr>
      <a:lvl7pPr marL="914400" algn="l" defTabSz="814388" rtl="0" eaLnBrk="1" fontAlgn="base" hangingPunct="1">
        <a:lnSpc>
          <a:spcPct val="90000"/>
        </a:lnSpc>
        <a:spcBef>
          <a:spcPct val="0"/>
        </a:spcBef>
        <a:spcAft>
          <a:spcPct val="0"/>
        </a:spcAft>
        <a:defRPr sz="3200" b="1">
          <a:solidFill>
            <a:srgbClr val="708CA1"/>
          </a:solidFill>
          <a:latin typeface="Arial" charset="0"/>
        </a:defRPr>
      </a:lvl7pPr>
      <a:lvl8pPr marL="1371600" algn="l" defTabSz="814388" rtl="0" eaLnBrk="1" fontAlgn="base" hangingPunct="1">
        <a:lnSpc>
          <a:spcPct val="90000"/>
        </a:lnSpc>
        <a:spcBef>
          <a:spcPct val="0"/>
        </a:spcBef>
        <a:spcAft>
          <a:spcPct val="0"/>
        </a:spcAft>
        <a:defRPr sz="3200" b="1">
          <a:solidFill>
            <a:srgbClr val="708CA1"/>
          </a:solidFill>
          <a:latin typeface="Arial" charset="0"/>
        </a:defRPr>
      </a:lvl8pPr>
      <a:lvl9pPr marL="1828800" algn="l" defTabSz="814388" rtl="0" eaLnBrk="1" fontAlgn="base" hangingPunct="1">
        <a:lnSpc>
          <a:spcPct val="90000"/>
        </a:lnSpc>
        <a:spcBef>
          <a:spcPct val="0"/>
        </a:spcBef>
        <a:spcAft>
          <a:spcPct val="0"/>
        </a:spcAft>
        <a:defRPr sz="3200" b="1">
          <a:solidFill>
            <a:srgbClr val="708CA1"/>
          </a:solidFill>
          <a:latin typeface="Arial" charset="0"/>
        </a:defRPr>
      </a:lvl9pPr>
    </p:titleStyle>
    <p:body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5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4.xml"/><Relationship Id="rId1" Type="http://schemas.openxmlformats.org/officeDocument/2006/relationships/tags" Target="../tags/tag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4.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44.xml"/><Relationship Id="rId1" Type="http://schemas.openxmlformats.org/officeDocument/2006/relationships/tags" Target="../tags/tag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4.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4.xml"/><Relationship Id="rId1" Type="http://schemas.openxmlformats.org/officeDocument/2006/relationships/tags" Target="../tags/tag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3.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54.xml"/><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4.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54.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54.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54.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54.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54.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5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3.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54.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54.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5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4.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6.xml"/><Relationship Id="rId1" Type="http://schemas.openxmlformats.org/officeDocument/2006/relationships/slideLayout" Target="../slideLayouts/slideLayout5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7.xml"/><Relationship Id="rId1" Type="http://schemas.openxmlformats.org/officeDocument/2006/relationships/slideLayout" Target="../slideLayouts/slideLayout54.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4.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1.xml"/><Relationship Id="rId1" Type="http://schemas.openxmlformats.org/officeDocument/2006/relationships/slideLayout" Target="../slideLayouts/slideLayout54.xml"/><Relationship Id="rId4" Type="http://schemas.openxmlformats.org/officeDocument/2006/relationships/image" Target="../media/image27.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44.xml"/><Relationship Id="rId1" Type="http://schemas.openxmlformats.org/officeDocument/2006/relationships/tags" Target="../tags/tag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3.xml"/></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4.xml"/><Relationship Id="rId1" Type="http://schemas.openxmlformats.org/officeDocument/2006/relationships/slideLayout" Target="../slideLayouts/slideLayout5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5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9.xml"/></Relationships>
</file>

<file path=ppt/slides/_rels/slide5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7.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a:extLst>
              <a:ext uri="{FF2B5EF4-FFF2-40B4-BE49-F238E27FC236}">
                <a16:creationId xmlns:a16="http://schemas.microsoft.com/office/drawing/2014/main" id="{E606E67E-20C3-341F-3EDD-985579120E7A}"/>
              </a:ext>
            </a:extLst>
          </p:cNvPr>
          <p:cNvSpPr txBox="1">
            <a:spLocks noChangeArrowheads="1"/>
          </p:cNvSpPr>
          <p:nvPr/>
        </p:nvSpPr>
        <p:spPr bwMode="auto">
          <a:xfrm>
            <a:off x="2808098" y="2075497"/>
            <a:ext cx="6335902" cy="871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spAutoFit/>
          </a:bodyPr>
          <a:lstStyle>
            <a:lvl1pPr algn="r" rtl="0" eaLnBrk="0" fontAlgn="base" hangingPunct="0">
              <a:spcBef>
                <a:spcPct val="0"/>
              </a:spcBef>
              <a:spcAft>
                <a:spcPct val="0"/>
              </a:spcAft>
              <a:defRPr sz="2400" b="1">
                <a:solidFill>
                  <a:schemeClr val="tx1"/>
                </a:solidFill>
                <a:latin typeface="Arial" charset="0"/>
                <a:ea typeface="ＭＳ Ｐゴシック" charset="0"/>
                <a:cs typeface="ＭＳ Ｐゴシック" charset="0"/>
              </a:defRPr>
            </a:lvl1pPr>
            <a:lvl2pPr marL="742950" indent="-285750" algn="ctr" rtl="0" eaLnBrk="0" fontAlgn="base" hangingPunct="0">
              <a:spcBef>
                <a:spcPct val="0"/>
              </a:spcBef>
              <a:spcAft>
                <a:spcPct val="0"/>
              </a:spcAft>
              <a:defRPr sz="2400">
                <a:solidFill>
                  <a:schemeClr val="tx1"/>
                </a:solidFill>
                <a:latin typeface="Arial" charset="0"/>
                <a:ea typeface="ＭＳ Ｐゴシック" charset="0"/>
              </a:defRPr>
            </a:lvl2pPr>
            <a:lvl3pPr marL="1143000" indent="-228600" algn="ctr" rtl="0" eaLnBrk="0" fontAlgn="base" hangingPunct="0">
              <a:spcBef>
                <a:spcPct val="0"/>
              </a:spcBef>
              <a:spcAft>
                <a:spcPct val="0"/>
              </a:spcAft>
              <a:defRPr sz="2400">
                <a:solidFill>
                  <a:schemeClr val="tx1"/>
                </a:solidFill>
                <a:latin typeface="Arial" charset="0"/>
                <a:ea typeface="ＭＳ Ｐゴシック" charset="0"/>
              </a:defRPr>
            </a:lvl3pPr>
            <a:lvl4pPr marL="1600200" indent="-228600" algn="ctr" rtl="0" eaLnBrk="0" fontAlgn="base" hangingPunct="0">
              <a:spcBef>
                <a:spcPct val="0"/>
              </a:spcBef>
              <a:spcAft>
                <a:spcPct val="0"/>
              </a:spcAft>
              <a:defRPr sz="2400">
                <a:solidFill>
                  <a:schemeClr val="tx1"/>
                </a:solidFill>
                <a:latin typeface="Arial" charset="0"/>
                <a:ea typeface="ＭＳ Ｐゴシック" charset="0"/>
              </a:defRPr>
            </a:lvl4pPr>
            <a:lvl5pPr marL="2057400" indent="-228600" algn="ctr" rtl="0" eaLnBrk="0" fontAlgn="base" hangingPunct="0">
              <a:spcBef>
                <a:spcPct val="0"/>
              </a:spcBef>
              <a:spcAft>
                <a:spcPct val="0"/>
              </a:spcAft>
              <a:defRPr sz="2400">
                <a:solidFill>
                  <a:schemeClr val="tx1"/>
                </a:solidFill>
                <a:latin typeface="Arial" charset="0"/>
                <a:ea typeface="ＭＳ Ｐゴシック" charset="0"/>
              </a:defRPr>
            </a:lvl5pPr>
            <a:lvl6pPr marL="2514600" indent="-228600" algn="ctr" rtl="0"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rtl="0"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rtl="0"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rtl="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100000"/>
              </a:lnSpc>
            </a:pPr>
            <a:r>
              <a:rPr lang="en-US" sz="3564" kern="0" dirty="0">
                <a:solidFill>
                  <a:srgbClr val="FFC000"/>
                </a:solidFill>
                <a:latin typeface="+mn-lt"/>
              </a:rPr>
              <a:t>Networking Technologies </a:t>
            </a:r>
          </a:p>
          <a:p>
            <a:pPr eaLnBrk="1" hangingPunct="1">
              <a:lnSpc>
                <a:spcPct val="100000"/>
              </a:lnSpc>
            </a:pPr>
            <a:r>
              <a:rPr lang="en-US" sz="1501" kern="0" dirty="0">
                <a:solidFill>
                  <a:srgbClr val="FFC000"/>
                </a:solidFill>
                <a:latin typeface="+mn-lt"/>
              </a:rPr>
              <a:t>AICT012-4-2 and Version VE3</a:t>
            </a:r>
          </a:p>
        </p:txBody>
      </p:sp>
      <p:sp>
        <p:nvSpPr>
          <p:cNvPr id="5" name="Subtitle 2">
            <a:extLst>
              <a:ext uri="{FF2B5EF4-FFF2-40B4-BE49-F238E27FC236}">
                <a16:creationId xmlns:a16="http://schemas.microsoft.com/office/drawing/2014/main" id="{3A1B1FD7-36FD-E202-DAE0-5E09217BB9D0}"/>
              </a:ext>
            </a:extLst>
          </p:cNvPr>
          <p:cNvSpPr>
            <a:spLocks noGrp="1"/>
          </p:cNvSpPr>
          <p:nvPr>
            <p:ph type="subTitle" idx="1"/>
          </p:nvPr>
        </p:nvSpPr>
        <p:spPr>
          <a:xfrm>
            <a:off x="2601686" y="3676009"/>
            <a:ext cx="6415378" cy="1748137"/>
          </a:xfrm>
        </p:spPr>
        <p:txBody>
          <a:bodyPr/>
          <a:lstStyle/>
          <a:p>
            <a:r>
              <a:rPr lang="en-US" sz="2400" dirty="0">
                <a:latin typeface="+mn-lt"/>
              </a:rPr>
              <a:t>Build a Small Network</a:t>
            </a:r>
          </a:p>
          <a:p>
            <a:endParaRPr lang="en-US" dirty="0"/>
          </a:p>
        </p:txBody>
      </p:sp>
    </p:spTree>
    <p:extLst>
      <p:ext uri="{BB962C8B-B14F-4D97-AF65-F5344CB8AC3E}">
        <p14:creationId xmlns:p14="http://schemas.microsoft.com/office/powerpoint/2010/main" val="1528424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857251"/>
            <a:ext cx="8345488" cy="731837"/>
          </a:xfrm>
        </p:spPr>
        <p:txBody>
          <a:bodyPr/>
          <a:lstStyle/>
          <a:p>
            <a:r>
              <a:rPr lang="en-US" sz="1800" dirty="0">
                <a:latin typeface="Century Gothic" panose="020B0502020202020204" pitchFamily="34" charset="0"/>
              </a:rPr>
              <a:t>Devices in a Small Network</a:t>
            </a:r>
            <a:br>
              <a:rPr lang="en-US" sz="3600" dirty="0">
                <a:latin typeface="Century Gothic" panose="020B0502020202020204" pitchFamily="34" charset="0"/>
              </a:rPr>
            </a:br>
            <a:r>
              <a:rPr lang="en-US" sz="2800" dirty="0">
                <a:latin typeface="Century Gothic" panose="020B0502020202020204" pitchFamily="34" charset="0"/>
              </a:rPr>
              <a:t>Traffic Management</a:t>
            </a:r>
          </a:p>
        </p:txBody>
      </p:sp>
      <p:sp>
        <p:nvSpPr>
          <p:cNvPr id="5" name="Content Placeholder 4">
            <a:extLst>
              <a:ext uri="{FF2B5EF4-FFF2-40B4-BE49-F238E27FC236}">
                <a16:creationId xmlns:a16="http://schemas.microsoft.com/office/drawing/2014/main" id="{A64A5CE2-51F0-445D-8B69-BBA0D66EBA49}"/>
              </a:ext>
            </a:extLst>
          </p:cNvPr>
          <p:cNvSpPr>
            <a:spLocks noGrp="1"/>
          </p:cNvSpPr>
          <p:nvPr>
            <p:ph idx="1"/>
          </p:nvPr>
        </p:nvSpPr>
        <p:spPr>
          <a:xfrm>
            <a:off x="161926" y="1589088"/>
            <a:ext cx="3912533" cy="3859213"/>
          </a:xfrm>
        </p:spPr>
        <p:txBody>
          <a:bodyPr/>
          <a:lstStyle/>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The goal for a good network design is to enhance the productivity of the employees and minimize network downtime.</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The routers and switches in a small network should be configured to support real-time traffic, such as voice and video, in an appropriate manner relative to other data traffic. A good network design will implement quality of service (QoS).</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Priority queuing has four queues. The high-priority queue is always emptied first.</a:t>
            </a:r>
          </a:p>
          <a:p>
            <a:pPr marL="285750" indent="-285750" algn="just">
              <a:buFont typeface="Arial" panose="020B0604020202020204" pitchFamily="34" charset="0"/>
              <a:buChar char="•"/>
            </a:pPr>
            <a:endParaRPr lang="en-US" sz="1600" dirty="0">
              <a:solidFill>
                <a:srgbClr val="000000"/>
              </a:solidFill>
              <a:latin typeface="Century Gothic" panose="020B0502020202020204" pitchFamily="34" charset="0"/>
            </a:endParaRPr>
          </a:p>
        </p:txBody>
      </p:sp>
      <p:pic>
        <p:nvPicPr>
          <p:cNvPr id="4" name="Picture 3">
            <a:extLst>
              <a:ext uri="{FF2B5EF4-FFF2-40B4-BE49-F238E27FC236}">
                <a16:creationId xmlns:a16="http://schemas.microsoft.com/office/drawing/2014/main" id="{5542ECA4-304D-4201-A4DE-7C630044A612}"/>
              </a:ext>
            </a:extLst>
          </p:cNvPr>
          <p:cNvPicPr>
            <a:picLocks noChangeAspect="1"/>
          </p:cNvPicPr>
          <p:nvPr/>
        </p:nvPicPr>
        <p:blipFill>
          <a:blip r:embed="rId3"/>
          <a:stretch>
            <a:fillRect/>
          </a:stretch>
        </p:blipFill>
        <p:spPr>
          <a:xfrm>
            <a:off x="4074459" y="2113523"/>
            <a:ext cx="4997325" cy="3117865"/>
          </a:xfrm>
          <a:prstGeom prst="rect">
            <a:avLst/>
          </a:prstGeom>
        </p:spPr>
      </p:pic>
    </p:spTree>
    <p:extLst>
      <p:ext uri="{BB962C8B-B14F-4D97-AF65-F5344CB8AC3E}">
        <p14:creationId xmlns:p14="http://schemas.microsoft.com/office/powerpoint/2010/main" val="2748971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224348" y="2802312"/>
            <a:ext cx="8772157" cy="838200"/>
          </a:xfrm>
        </p:spPr>
        <p:txBody>
          <a:bodyPr/>
          <a:lstStyle/>
          <a:p>
            <a:pPr algn="ctr"/>
            <a:r>
              <a:rPr lang="en-US" dirty="0"/>
              <a:t>Check your understanding – 13.1 Devices in a Small Network</a:t>
            </a:r>
            <a:endParaRPr lang="en-US" altLang="en-US" sz="5400" dirty="0"/>
          </a:p>
        </p:txBody>
      </p:sp>
    </p:spTree>
    <p:custDataLst>
      <p:tags r:id="rId1"/>
    </p:custDataLst>
    <p:extLst>
      <p:ext uri="{BB962C8B-B14F-4D97-AF65-F5344CB8AC3E}">
        <p14:creationId xmlns:p14="http://schemas.microsoft.com/office/powerpoint/2010/main" val="659856055"/>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eaLnBrk="1" hangingPunct="1"/>
            <a:r>
              <a:rPr lang="en-US" sz="2400" dirty="0"/>
              <a:t>13.2 Small Network Applications and Protocols</a:t>
            </a:r>
            <a:endParaRPr lang="en-US" sz="2400" dirty="0">
              <a:solidFill>
                <a:srgbClr val="00B0F0"/>
              </a:solidFill>
            </a:endParaRPr>
          </a:p>
        </p:txBody>
      </p:sp>
    </p:spTree>
    <p:extLst>
      <p:ext uri="{BB962C8B-B14F-4D97-AF65-F5344CB8AC3E}">
        <p14:creationId xmlns:p14="http://schemas.microsoft.com/office/powerpoint/2010/main" val="2943680093"/>
      </p:ext>
    </p:extLst>
  </p:cSld>
  <p:clrMapOvr>
    <a:masterClrMapping/>
  </p:clrMapOvr>
  <p:transition>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857251"/>
            <a:ext cx="8345488" cy="731837"/>
          </a:xfrm>
        </p:spPr>
        <p:txBody>
          <a:bodyPr/>
          <a:lstStyle/>
          <a:p>
            <a:r>
              <a:rPr lang="en-US" sz="1800" dirty="0">
                <a:latin typeface="Century Gothic" panose="020B0502020202020204" pitchFamily="34" charset="0"/>
              </a:rPr>
              <a:t>Small Network Applications and Protocols</a:t>
            </a:r>
            <a:br>
              <a:rPr lang="en-US" sz="3600" dirty="0">
                <a:latin typeface="Century Gothic" panose="020B0502020202020204" pitchFamily="34" charset="0"/>
              </a:rPr>
            </a:br>
            <a:r>
              <a:rPr lang="en-US" sz="2800" dirty="0">
                <a:latin typeface="Century Gothic" panose="020B0502020202020204" pitchFamily="34" charset="0"/>
              </a:rPr>
              <a:t>Common Applications</a:t>
            </a:r>
          </a:p>
        </p:txBody>
      </p:sp>
      <p:sp>
        <p:nvSpPr>
          <p:cNvPr id="6" name="Content Placeholder 5">
            <a:extLst>
              <a:ext uri="{FF2B5EF4-FFF2-40B4-BE49-F238E27FC236}">
                <a16:creationId xmlns:a16="http://schemas.microsoft.com/office/drawing/2014/main" id="{CBD63511-AED3-4B69-9FBC-FDA4115DD396}"/>
              </a:ext>
            </a:extLst>
          </p:cNvPr>
          <p:cNvSpPr>
            <a:spLocks noGrp="1"/>
          </p:cNvSpPr>
          <p:nvPr>
            <p:ph idx="1"/>
          </p:nvPr>
        </p:nvSpPr>
        <p:spPr>
          <a:xfrm>
            <a:off x="474663" y="1589088"/>
            <a:ext cx="8280057" cy="3689897"/>
          </a:xfrm>
        </p:spPr>
        <p:txBody>
          <a:bodyPr/>
          <a:lstStyle/>
          <a:p>
            <a:pPr marL="0" indent="0" algn="just"/>
            <a:r>
              <a:rPr lang="en-US" dirty="0">
                <a:solidFill>
                  <a:srgbClr val="000000"/>
                </a:solidFill>
                <a:latin typeface="Century Gothic" panose="020B0502020202020204" pitchFamily="34" charset="0"/>
              </a:rPr>
              <a:t>After you have set it up, your network still needs certain types of applications and protocols in order to work. The network is only as useful as the applications that are on it. </a:t>
            </a:r>
          </a:p>
          <a:p>
            <a:pPr marL="0" indent="0" algn="just"/>
            <a:endParaRPr lang="en-US" dirty="0">
              <a:solidFill>
                <a:srgbClr val="000000"/>
              </a:solidFill>
              <a:latin typeface="Century Gothic" panose="020B0502020202020204" pitchFamily="34" charset="0"/>
            </a:endParaRPr>
          </a:p>
          <a:p>
            <a:pPr marL="0" indent="0" algn="just"/>
            <a:r>
              <a:rPr lang="en-US" dirty="0">
                <a:solidFill>
                  <a:srgbClr val="000000"/>
                </a:solidFill>
                <a:latin typeface="Century Gothic" panose="020B0502020202020204" pitchFamily="34" charset="0"/>
              </a:rPr>
              <a:t>There are two forms of software programs or processes that provide access to the network: </a:t>
            </a:r>
          </a:p>
          <a:p>
            <a:pPr marL="358835" lvl="1" indent="-285750" algn="just">
              <a:buFont typeface="Arial" panose="020B0604020202020204" pitchFamily="34" charset="0"/>
              <a:buChar char="•"/>
            </a:pPr>
            <a:r>
              <a:rPr lang="en-US" b="1" dirty="0">
                <a:solidFill>
                  <a:srgbClr val="000000"/>
                </a:solidFill>
                <a:latin typeface="Century Gothic" panose="020B0502020202020204" pitchFamily="34" charset="0"/>
              </a:rPr>
              <a:t>Network Applications</a:t>
            </a:r>
            <a:r>
              <a:rPr lang="en-US" dirty="0">
                <a:solidFill>
                  <a:srgbClr val="000000"/>
                </a:solidFill>
                <a:latin typeface="Century Gothic" panose="020B0502020202020204" pitchFamily="34" charset="0"/>
              </a:rPr>
              <a:t>: Applications that implement application layer protocols and are able to communicate directly with the lower layers of the protocol stack.</a:t>
            </a:r>
          </a:p>
          <a:p>
            <a:pPr marL="358835" lvl="1" indent="-285750" algn="just">
              <a:buFont typeface="Arial" panose="020B0604020202020204" pitchFamily="34" charset="0"/>
              <a:buChar char="•"/>
            </a:pPr>
            <a:r>
              <a:rPr lang="en-US" b="1" dirty="0">
                <a:solidFill>
                  <a:srgbClr val="000000"/>
                </a:solidFill>
                <a:latin typeface="Century Gothic" panose="020B0502020202020204" pitchFamily="34" charset="0"/>
              </a:rPr>
              <a:t>Application Layer Services</a:t>
            </a:r>
            <a:r>
              <a:rPr lang="en-US" dirty="0">
                <a:solidFill>
                  <a:srgbClr val="000000"/>
                </a:solidFill>
                <a:latin typeface="Century Gothic" panose="020B0502020202020204" pitchFamily="34" charset="0"/>
              </a:rPr>
              <a:t>: For applications that are not network-aware, the programs that interface with the network and prepare the data for transfer. </a:t>
            </a:r>
          </a:p>
          <a:p>
            <a:pPr marL="342900" indent="-342900" algn="just">
              <a:buFont typeface="Arial" panose="020B0604020202020204" pitchFamily="34" charset="0"/>
              <a:buChar char="•"/>
            </a:pPr>
            <a:endParaRPr lang="en-US" sz="1800" dirty="0">
              <a:solidFill>
                <a:srgbClr val="000000"/>
              </a:solidFill>
              <a:latin typeface="Century Gothic" panose="020B0502020202020204" pitchFamily="34" charset="0"/>
            </a:endParaRPr>
          </a:p>
        </p:txBody>
      </p:sp>
    </p:spTree>
    <p:extLst>
      <p:ext uri="{BB962C8B-B14F-4D97-AF65-F5344CB8AC3E}">
        <p14:creationId xmlns:p14="http://schemas.microsoft.com/office/powerpoint/2010/main" val="17193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857251"/>
            <a:ext cx="8345488" cy="731837"/>
          </a:xfrm>
        </p:spPr>
        <p:txBody>
          <a:bodyPr/>
          <a:lstStyle/>
          <a:p>
            <a:r>
              <a:rPr lang="en-US" sz="1800" dirty="0">
                <a:latin typeface="Century Gothic" panose="020B0502020202020204" pitchFamily="34" charset="0"/>
              </a:rPr>
              <a:t>Small Network Applications and Protocols</a:t>
            </a:r>
            <a:br>
              <a:rPr lang="en-US" sz="3600" dirty="0">
                <a:latin typeface="Century Gothic" panose="020B0502020202020204" pitchFamily="34" charset="0"/>
              </a:rPr>
            </a:br>
            <a:r>
              <a:rPr lang="en-US" sz="2800" dirty="0">
                <a:latin typeface="Century Gothic" panose="020B0502020202020204" pitchFamily="34" charset="0"/>
              </a:rPr>
              <a:t>Common Protocols</a:t>
            </a:r>
          </a:p>
        </p:txBody>
      </p:sp>
      <p:sp>
        <p:nvSpPr>
          <p:cNvPr id="4" name="Content Placeholder 3">
            <a:extLst>
              <a:ext uri="{FF2B5EF4-FFF2-40B4-BE49-F238E27FC236}">
                <a16:creationId xmlns:a16="http://schemas.microsoft.com/office/drawing/2014/main" id="{293C6751-32AF-45A8-BF93-DE124C4DE534}"/>
              </a:ext>
            </a:extLst>
          </p:cNvPr>
          <p:cNvSpPr>
            <a:spLocks noGrp="1"/>
          </p:cNvSpPr>
          <p:nvPr>
            <p:ph idx="1"/>
          </p:nvPr>
        </p:nvSpPr>
        <p:spPr>
          <a:xfrm>
            <a:off x="474663" y="1589088"/>
            <a:ext cx="8280057" cy="3689897"/>
          </a:xfrm>
        </p:spPr>
        <p:txBody>
          <a:bodyPr/>
          <a:lstStyle/>
          <a:p>
            <a:pPr marL="0" indent="0" algn="just"/>
            <a:r>
              <a:rPr lang="en-US" sz="1600" dirty="0">
                <a:solidFill>
                  <a:srgbClr val="000000"/>
                </a:solidFill>
                <a:latin typeface="Century Gothic" panose="020B0502020202020204" pitchFamily="34" charset="0"/>
              </a:rPr>
              <a:t>Network protocols support the applications and services used by employees in a small network.</a:t>
            </a:r>
          </a:p>
          <a:p>
            <a:pPr marL="342900" indent="-342900" algn="just">
              <a:buFont typeface="Arial" panose="020B0604020202020204" pitchFamily="34" charset="0"/>
              <a:buChar char="•"/>
            </a:pPr>
            <a:r>
              <a:rPr lang="en-US" sz="1600" dirty="0">
                <a:solidFill>
                  <a:srgbClr val="000000"/>
                </a:solidFill>
                <a:latin typeface="Century Gothic" panose="020B0502020202020204" pitchFamily="34" charset="0"/>
              </a:rPr>
              <a:t>Network administrators commonly require access to network devices and servers. The two most common remote access solutions are Telnet and Secure Shell (SSH). </a:t>
            </a:r>
          </a:p>
          <a:p>
            <a:pPr marL="342900" indent="-342900" algn="just">
              <a:buFont typeface="Arial" panose="020B0604020202020204" pitchFamily="34" charset="0"/>
              <a:buChar char="•"/>
            </a:pPr>
            <a:r>
              <a:rPr lang="en-US" sz="1600" dirty="0">
                <a:solidFill>
                  <a:srgbClr val="000000"/>
                </a:solidFill>
                <a:latin typeface="Century Gothic" panose="020B0502020202020204" pitchFamily="34" charset="0"/>
              </a:rPr>
              <a:t>Hypertext Transfer Protocol (HTTP) and Hypertext Transfer Protocol Secure (HTTP) are used between web clients and web servers.</a:t>
            </a:r>
          </a:p>
          <a:p>
            <a:pPr marL="342900" indent="-342900" algn="just">
              <a:buFont typeface="Arial" panose="020B0604020202020204" pitchFamily="34" charset="0"/>
              <a:buChar char="•"/>
            </a:pPr>
            <a:r>
              <a:rPr lang="en-US" sz="1600" dirty="0">
                <a:solidFill>
                  <a:srgbClr val="000000"/>
                </a:solidFill>
                <a:latin typeface="Century Gothic" panose="020B0502020202020204" pitchFamily="34" charset="0"/>
              </a:rPr>
              <a:t>Simple Mail Transfer Protocol (SMTP) is used to send email, Post Office Protocol (POP3) or Internet Mail Access Protocol (IMAP) are used by clients to retrieve email.</a:t>
            </a:r>
          </a:p>
          <a:p>
            <a:pPr marL="342900" indent="-342900" algn="just">
              <a:buFont typeface="Arial" panose="020B0604020202020204" pitchFamily="34" charset="0"/>
              <a:buChar char="•"/>
            </a:pPr>
            <a:r>
              <a:rPr lang="en-US" sz="1600" dirty="0">
                <a:solidFill>
                  <a:srgbClr val="000000"/>
                </a:solidFill>
                <a:latin typeface="Century Gothic" panose="020B0502020202020204" pitchFamily="34" charset="0"/>
              </a:rPr>
              <a:t>File Transfer Protocol (FTP) and Security File Transfer Protocol (SFTP) are used to download and upload files between a client and an FTP server.</a:t>
            </a:r>
          </a:p>
          <a:p>
            <a:pPr marL="342900" indent="-342900" algn="just">
              <a:buFont typeface="Arial" panose="020B0604020202020204" pitchFamily="34" charset="0"/>
              <a:buChar char="•"/>
            </a:pPr>
            <a:r>
              <a:rPr lang="en-US" sz="1600" dirty="0">
                <a:solidFill>
                  <a:srgbClr val="000000"/>
                </a:solidFill>
                <a:latin typeface="Century Gothic" panose="020B0502020202020204" pitchFamily="34" charset="0"/>
              </a:rPr>
              <a:t>Dynamic Host Configuration Protocol (DHCP) is used by clients to acquire an IP configuration from a DHCP Server.</a:t>
            </a:r>
          </a:p>
          <a:p>
            <a:pPr marL="342900" indent="-342900" algn="just">
              <a:buFont typeface="Arial" panose="020B0604020202020204" pitchFamily="34" charset="0"/>
              <a:buChar char="•"/>
            </a:pPr>
            <a:r>
              <a:rPr lang="en-US" sz="1600" dirty="0">
                <a:solidFill>
                  <a:srgbClr val="000000"/>
                </a:solidFill>
                <a:latin typeface="Century Gothic" panose="020B0502020202020204" pitchFamily="34" charset="0"/>
              </a:rPr>
              <a:t>The Domain Name Service (DNS) resolves domain names to IP addresses.</a:t>
            </a:r>
          </a:p>
          <a:p>
            <a:pPr marL="0" indent="0" algn="just"/>
            <a:r>
              <a:rPr lang="en-US" sz="1600" b="1" dirty="0">
                <a:solidFill>
                  <a:srgbClr val="000000"/>
                </a:solidFill>
                <a:latin typeface="Century Gothic" panose="020B0502020202020204" pitchFamily="34" charset="0"/>
              </a:rPr>
              <a:t>Note</a:t>
            </a:r>
            <a:r>
              <a:rPr lang="en-US" sz="1600" dirty="0">
                <a:solidFill>
                  <a:srgbClr val="000000"/>
                </a:solidFill>
                <a:latin typeface="Century Gothic" panose="020B0502020202020204" pitchFamily="34" charset="0"/>
              </a:rPr>
              <a:t>: A server could provide multiple network services. For instance, a server could be an email, FTP and SSH server.</a:t>
            </a:r>
          </a:p>
        </p:txBody>
      </p:sp>
    </p:spTree>
    <p:extLst>
      <p:ext uri="{BB962C8B-B14F-4D97-AF65-F5344CB8AC3E}">
        <p14:creationId xmlns:p14="http://schemas.microsoft.com/office/powerpoint/2010/main" val="39791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857251"/>
            <a:ext cx="8345488" cy="731837"/>
          </a:xfrm>
        </p:spPr>
        <p:txBody>
          <a:bodyPr/>
          <a:lstStyle/>
          <a:p>
            <a:r>
              <a:rPr lang="en-US" sz="1800" dirty="0">
                <a:latin typeface="Century Gothic" panose="020B0502020202020204" pitchFamily="34" charset="0"/>
              </a:rPr>
              <a:t>Small Network Applications and Protocols</a:t>
            </a:r>
            <a:br>
              <a:rPr lang="en-US" sz="3600" dirty="0">
                <a:latin typeface="Century Gothic" panose="020B0502020202020204" pitchFamily="34" charset="0"/>
              </a:rPr>
            </a:br>
            <a:r>
              <a:rPr lang="en-US" sz="2800" dirty="0">
                <a:latin typeface="Century Gothic" panose="020B0502020202020204" pitchFamily="34" charset="0"/>
              </a:rPr>
              <a:t>Common Protocols (Cont.)</a:t>
            </a:r>
          </a:p>
        </p:txBody>
      </p:sp>
      <p:sp>
        <p:nvSpPr>
          <p:cNvPr id="4" name="Content Placeholder 3">
            <a:extLst>
              <a:ext uri="{FF2B5EF4-FFF2-40B4-BE49-F238E27FC236}">
                <a16:creationId xmlns:a16="http://schemas.microsoft.com/office/drawing/2014/main" id="{293C6751-32AF-45A8-BF93-DE124C4DE534}"/>
              </a:ext>
            </a:extLst>
          </p:cNvPr>
          <p:cNvSpPr>
            <a:spLocks noGrp="1"/>
          </p:cNvSpPr>
          <p:nvPr>
            <p:ph idx="1"/>
          </p:nvPr>
        </p:nvSpPr>
        <p:spPr>
          <a:xfrm>
            <a:off x="474663" y="1589088"/>
            <a:ext cx="8280057" cy="3689897"/>
          </a:xfrm>
        </p:spPr>
        <p:txBody>
          <a:bodyPr/>
          <a:lstStyle/>
          <a:p>
            <a:pPr marL="0" indent="0" algn="just"/>
            <a:r>
              <a:rPr lang="en-US" dirty="0">
                <a:solidFill>
                  <a:srgbClr val="000000"/>
                </a:solidFill>
                <a:latin typeface="Century Gothic" panose="020B0502020202020204" pitchFamily="34" charset="0"/>
              </a:rPr>
              <a:t>These network protocols comprise the fundamental toolset of a network professional, defining:</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Processes on either end of a communication session.</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Types of messages.</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Syntax of the messages.</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Meaning of informational fields.</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How messages are sent and the expected response.</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Interaction with the next lower layer.</a:t>
            </a:r>
          </a:p>
          <a:p>
            <a:pPr marL="342900" indent="-342900" algn="just">
              <a:buFont typeface="Arial" panose="020B0604020202020204" pitchFamily="34" charset="0"/>
              <a:buChar char="•"/>
            </a:pPr>
            <a:endParaRPr lang="en-US" dirty="0">
              <a:solidFill>
                <a:srgbClr val="000000"/>
              </a:solidFill>
              <a:latin typeface="Century Gothic" panose="020B0502020202020204" pitchFamily="34" charset="0"/>
            </a:endParaRPr>
          </a:p>
          <a:p>
            <a:pPr marL="0" indent="0" algn="just"/>
            <a:r>
              <a:rPr lang="en-US" dirty="0">
                <a:solidFill>
                  <a:srgbClr val="000000"/>
                </a:solidFill>
                <a:latin typeface="Century Gothic" panose="020B0502020202020204" pitchFamily="34" charset="0"/>
              </a:rPr>
              <a:t>Many companies have established a policy of using secure versions (e.g., SSH, SFTP, and HTTPS) of these protocols whenever possible.</a:t>
            </a:r>
          </a:p>
        </p:txBody>
      </p:sp>
    </p:spTree>
    <p:extLst>
      <p:ext uri="{BB962C8B-B14F-4D97-AF65-F5344CB8AC3E}">
        <p14:creationId xmlns:p14="http://schemas.microsoft.com/office/powerpoint/2010/main" val="390513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534521"/>
            <a:ext cx="8345488" cy="731837"/>
          </a:xfrm>
        </p:spPr>
        <p:txBody>
          <a:bodyPr/>
          <a:lstStyle/>
          <a:p>
            <a:r>
              <a:rPr lang="en-US" sz="2000" dirty="0">
                <a:latin typeface="Century Gothic" panose="020B0502020202020204" pitchFamily="34" charset="0"/>
              </a:rPr>
              <a:t>Small Network Applications and Protocols</a:t>
            </a:r>
            <a:br>
              <a:rPr lang="en-US" sz="4000" dirty="0">
                <a:latin typeface="Century Gothic" panose="020B0502020202020204" pitchFamily="34" charset="0"/>
              </a:rPr>
            </a:br>
            <a:r>
              <a:rPr lang="en-US" dirty="0">
                <a:latin typeface="Century Gothic" panose="020B0502020202020204" pitchFamily="34" charset="0"/>
              </a:rPr>
              <a:t>Voice and Video Applications</a:t>
            </a:r>
          </a:p>
        </p:txBody>
      </p:sp>
      <p:sp>
        <p:nvSpPr>
          <p:cNvPr id="5" name="Content Placeholder 4">
            <a:extLst>
              <a:ext uri="{FF2B5EF4-FFF2-40B4-BE49-F238E27FC236}">
                <a16:creationId xmlns:a16="http://schemas.microsoft.com/office/drawing/2014/main" id="{60805718-1D89-4A05-B2C1-06EAAE238C28}"/>
              </a:ext>
            </a:extLst>
          </p:cNvPr>
          <p:cNvSpPr>
            <a:spLocks noGrp="1"/>
          </p:cNvSpPr>
          <p:nvPr>
            <p:ph idx="1"/>
          </p:nvPr>
        </p:nvSpPr>
        <p:spPr>
          <a:xfrm>
            <a:off x="474663" y="1266358"/>
            <a:ext cx="8280057" cy="3689897"/>
          </a:xfrm>
        </p:spPr>
        <p:txBody>
          <a:bodyPr/>
          <a:lstStyle/>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Businesses today are increasingly using IP telephony and streaming media to communicate with customers and business partners, as well as enabling their employees to work remotely.</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The network administrator must ensure the proper equipment is installed in the network and that the network devices are configured to ensure priority delivery.</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The factors that a small network administrator must consider when supporting real-time applications:</a:t>
            </a:r>
          </a:p>
          <a:p>
            <a:pPr marL="489010" lvl="2" indent="-342900" algn="just">
              <a:buFont typeface="Arial" panose="020B0604020202020204" pitchFamily="34" charset="0"/>
              <a:buChar char="•"/>
            </a:pPr>
            <a:r>
              <a:rPr lang="en-US" sz="1800" b="1" dirty="0">
                <a:solidFill>
                  <a:srgbClr val="000000"/>
                </a:solidFill>
                <a:latin typeface="Century Gothic" panose="020B0502020202020204" pitchFamily="34" charset="0"/>
              </a:rPr>
              <a:t>Infrastructure -</a:t>
            </a:r>
            <a:r>
              <a:rPr lang="en-US" sz="1800" dirty="0">
                <a:solidFill>
                  <a:srgbClr val="000000"/>
                </a:solidFill>
                <a:latin typeface="Century Gothic" panose="020B0502020202020204" pitchFamily="34" charset="0"/>
              </a:rPr>
              <a:t> Does it have the capacity and capability to support real-time applications?</a:t>
            </a:r>
          </a:p>
          <a:p>
            <a:pPr marL="489010" lvl="2" indent="-342900" algn="just">
              <a:buFont typeface="Arial" panose="020B0604020202020204" pitchFamily="34" charset="0"/>
              <a:buChar char="•"/>
            </a:pPr>
            <a:r>
              <a:rPr lang="en-US" sz="1800" b="1" dirty="0">
                <a:solidFill>
                  <a:srgbClr val="000000"/>
                </a:solidFill>
                <a:latin typeface="Century Gothic" panose="020B0502020202020204" pitchFamily="34" charset="0"/>
              </a:rPr>
              <a:t>VoIP - </a:t>
            </a:r>
            <a:r>
              <a:rPr lang="en-US" sz="1800" dirty="0">
                <a:solidFill>
                  <a:srgbClr val="000000"/>
                </a:solidFill>
                <a:latin typeface="Century Gothic" panose="020B0502020202020204" pitchFamily="34" charset="0"/>
              </a:rPr>
              <a:t>VoIP is typically less expensive than IP Telephony, but at the cost of quality and features.</a:t>
            </a:r>
          </a:p>
          <a:p>
            <a:pPr marL="489010" lvl="2" indent="-342900" algn="just">
              <a:buFont typeface="Arial" panose="020B0604020202020204" pitchFamily="34" charset="0"/>
              <a:buChar char="•"/>
            </a:pPr>
            <a:r>
              <a:rPr lang="en-US" sz="1800" b="1" dirty="0">
                <a:solidFill>
                  <a:srgbClr val="000000"/>
                </a:solidFill>
                <a:latin typeface="Century Gothic" panose="020B0502020202020204" pitchFamily="34" charset="0"/>
              </a:rPr>
              <a:t>IP Telephony - </a:t>
            </a:r>
            <a:r>
              <a:rPr lang="en-US" sz="1800" dirty="0">
                <a:solidFill>
                  <a:srgbClr val="000000"/>
                </a:solidFill>
                <a:latin typeface="Century Gothic" panose="020B0502020202020204" pitchFamily="34" charset="0"/>
              </a:rPr>
              <a:t>This employs dedicated servers form call control and signaling.</a:t>
            </a:r>
          </a:p>
          <a:p>
            <a:pPr marL="489010" lvl="2" indent="-342900" algn="just">
              <a:buFont typeface="Arial" panose="020B0604020202020204" pitchFamily="34" charset="0"/>
              <a:buChar char="•"/>
            </a:pPr>
            <a:r>
              <a:rPr lang="en-US" sz="1800" b="1" dirty="0">
                <a:solidFill>
                  <a:srgbClr val="000000"/>
                </a:solidFill>
                <a:latin typeface="Century Gothic" panose="020B0502020202020204" pitchFamily="34" charset="0"/>
              </a:rPr>
              <a:t>Real-Time Applications - </a:t>
            </a:r>
            <a:r>
              <a:rPr lang="en-US" sz="1800" dirty="0">
                <a:solidFill>
                  <a:srgbClr val="000000"/>
                </a:solidFill>
                <a:latin typeface="Century Gothic" panose="020B0502020202020204" pitchFamily="34" charset="0"/>
              </a:rPr>
              <a:t>The network must support Quality of Service (QoS) mechanisms to minimize latency issues. Real-Time Transport Protocol (RTP) and Real-Time Transport Control Protocol (RTCP) and two protocols that support real-time applications.</a:t>
            </a:r>
          </a:p>
        </p:txBody>
      </p:sp>
    </p:spTree>
    <p:extLst>
      <p:ext uri="{BB962C8B-B14F-4D97-AF65-F5344CB8AC3E}">
        <p14:creationId xmlns:p14="http://schemas.microsoft.com/office/powerpoint/2010/main" val="547457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224348" y="2802312"/>
            <a:ext cx="8772157" cy="838200"/>
          </a:xfrm>
        </p:spPr>
        <p:txBody>
          <a:bodyPr/>
          <a:lstStyle/>
          <a:p>
            <a:pPr algn="ctr"/>
            <a:r>
              <a:rPr lang="en-US" dirty="0"/>
              <a:t>Check your understanding – 13.2 </a:t>
            </a:r>
            <a:r>
              <a:rPr lang="en-US" dirty="0">
                <a:latin typeface="Century Gothic" panose="020B0502020202020204" pitchFamily="34" charset="0"/>
              </a:rPr>
              <a:t>Small Network Applications and Protocols</a:t>
            </a:r>
            <a:endParaRPr lang="en-US" altLang="en-US" sz="5400" dirty="0"/>
          </a:p>
        </p:txBody>
      </p:sp>
    </p:spTree>
    <p:custDataLst>
      <p:tags r:id="rId1"/>
    </p:custDataLst>
    <p:extLst>
      <p:ext uri="{BB962C8B-B14F-4D97-AF65-F5344CB8AC3E}">
        <p14:creationId xmlns:p14="http://schemas.microsoft.com/office/powerpoint/2010/main" val="1754690886"/>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eaLnBrk="1" hangingPunct="1"/>
            <a:r>
              <a:rPr lang="en-US" sz="2400" dirty="0"/>
              <a:t>13.3 Scale to Larger Networks</a:t>
            </a:r>
            <a:endParaRPr lang="en-US" sz="2400" dirty="0">
              <a:solidFill>
                <a:srgbClr val="00B0F0"/>
              </a:solidFill>
            </a:endParaRPr>
          </a:p>
        </p:txBody>
      </p:sp>
    </p:spTree>
    <p:extLst>
      <p:ext uri="{BB962C8B-B14F-4D97-AF65-F5344CB8AC3E}">
        <p14:creationId xmlns:p14="http://schemas.microsoft.com/office/powerpoint/2010/main" val="788883461"/>
      </p:ext>
    </p:extLst>
  </p:cSld>
  <p:clrMapOvr>
    <a:masterClrMapping/>
  </p:clrMapOvr>
  <p:transition>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508117"/>
            <a:ext cx="8345488" cy="731837"/>
          </a:xfrm>
        </p:spPr>
        <p:txBody>
          <a:bodyPr/>
          <a:lstStyle/>
          <a:p>
            <a:r>
              <a:rPr lang="en-US" sz="2000" dirty="0">
                <a:latin typeface="Century Gothic" panose="020B0502020202020204" pitchFamily="34" charset="0"/>
              </a:rPr>
              <a:t>Scale to Larger Networks</a:t>
            </a:r>
            <a:br>
              <a:rPr lang="en-US" sz="4000" dirty="0">
                <a:latin typeface="Century Gothic" panose="020B0502020202020204" pitchFamily="34" charset="0"/>
              </a:rPr>
            </a:br>
            <a:r>
              <a:rPr lang="en-US" dirty="0">
                <a:latin typeface="Century Gothic" panose="020B0502020202020204" pitchFamily="34" charset="0"/>
              </a:rPr>
              <a:t>Small Network Growth</a:t>
            </a:r>
          </a:p>
        </p:txBody>
      </p:sp>
      <p:sp>
        <p:nvSpPr>
          <p:cNvPr id="4" name="Content Placeholder 3">
            <a:extLst>
              <a:ext uri="{FF2B5EF4-FFF2-40B4-BE49-F238E27FC236}">
                <a16:creationId xmlns:a16="http://schemas.microsoft.com/office/drawing/2014/main" id="{4D4DC2CE-CBF1-4EDA-BBE9-D4BCE31CD2E2}"/>
              </a:ext>
            </a:extLst>
          </p:cNvPr>
          <p:cNvSpPr>
            <a:spLocks noGrp="1"/>
          </p:cNvSpPr>
          <p:nvPr>
            <p:ph idx="1"/>
          </p:nvPr>
        </p:nvSpPr>
        <p:spPr>
          <a:xfrm>
            <a:off x="474663" y="1239954"/>
            <a:ext cx="8280057" cy="3689897"/>
          </a:xfrm>
        </p:spPr>
        <p:txBody>
          <a:bodyPr/>
          <a:lstStyle/>
          <a:p>
            <a:pPr marL="0" indent="0" algn="just"/>
            <a:r>
              <a:rPr lang="en-US" dirty="0">
                <a:solidFill>
                  <a:srgbClr val="000000"/>
                </a:solidFill>
                <a:latin typeface="Century Gothic" panose="020B0502020202020204" pitchFamily="34" charset="0"/>
              </a:rPr>
              <a:t>Growth is a natural process for many small businesses, and their networks must grow accordingly. Ideally, the network administrator has enough lead-time to make intelligent decisions about growing the network in alignment with the growth of the company.</a:t>
            </a:r>
          </a:p>
          <a:p>
            <a:pPr marL="0" indent="0" algn="just"/>
            <a:endParaRPr lang="en-US" dirty="0">
              <a:solidFill>
                <a:srgbClr val="000000"/>
              </a:solidFill>
              <a:latin typeface="Century Gothic" panose="020B0502020202020204" pitchFamily="34" charset="0"/>
            </a:endParaRPr>
          </a:p>
          <a:p>
            <a:pPr marL="0" indent="0" algn="just"/>
            <a:r>
              <a:rPr lang="en-US" dirty="0">
                <a:solidFill>
                  <a:srgbClr val="000000"/>
                </a:solidFill>
                <a:latin typeface="Century Gothic" panose="020B0502020202020204" pitchFamily="34" charset="0"/>
              </a:rPr>
              <a:t>To scale a network, several elements are required:</a:t>
            </a:r>
          </a:p>
          <a:p>
            <a:pPr marL="415985" lvl="1" indent="-342900" algn="just">
              <a:buFont typeface="Arial" panose="020B0604020202020204" pitchFamily="34" charset="0"/>
              <a:buChar char="•"/>
            </a:pPr>
            <a:r>
              <a:rPr lang="en-US" b="1" dirty="0">
                <a:solidFill>
                  <a:srgbClr val="000000"/>
                </a:solidFill>
                <a:latin typeface="Century Gothic" panose="020B0502020202020204" pitchFamily="34" charset="0"/>
              </a:rPr>
              <a:t>Network documentation</a:t>
            </a:r>
            <a:r>
              <a:rPr lang="en-US" dirty="0">
                <a:solidFill>
                  <a:srgbClr val="000000"/>
                </a:solidFill>
                <a:latin typeface="Century Gothic" panose="020B0502020202020204" pitchFamily="34" charset="0"/>
              </a:rPr>
              <a:t> - Physical and logical topology</a:t>
            </a:r>
          </a:p>
          <a:p>
            <a:pPr marL="415985" lvl="1" indent="-342900" algn="just">
              <a:buFont typeface="Arial" panose="020B0604020202020204" pitchFamily="34" charset="0"/>
              <a:buChar char="•"/>
            </a:pPr>
            <a:r>
              <a:rPr lang="en-US" b="1" dirty="0">
                <a:solidFill>
                  <a:srgbClr val="000000"/>
                </a:solidFill>
                <a:latin typeface="Century Gothic" panose="020B0502020202020204" pitchFamily="34" charset="0"/>
              </a:rPr>
              <a:t>Device inventory</a:t>
            </a:r>
            <a:r>
              <a:rPr lang="en-US" dirty="0">
                <a:solidFill>
                  <a:srgbClr val="000000"/>
                </a:solidFill>
                <a:latin typeface="Century Gothic" panose="020B0502020202020204" pitchFamily="34" charset="0"/>
              </a:rPr>
              <a:t> - List of devices that use or comprise the network</a:t>
            </a:r>
          </a:p>
          <a:p>
            <a:pPr marL="415985" lvl="1" indent="-342900" algn="just">
              <a:buFont typeface="Arial" panose="020B0604020202020204" pitchFamily="34" charset="0"/>
              <a:buChar char="•"/>
            </a:pPr>
            <a:r>
              <a:rPr lang="en-US" b="1" dirty="0">
                <a:solidFill>
                  <a:srgbClr val="000000"/>
                </a:solidFill>
                <a:latin typeface="Century Gothic" panose="020B0502020202020204" pitchFamily="34" charset="0"/>
              </a:rPr>
              <a:t>Budget</a:t>
            </a:r>
            <a:r>
              <a:rPr lang="en-US" dirty="0">
                <a:solidFill>
                  <a:srgbClr val="000000"/>
                </a:solidFill>
                <a:latin typeface="Century Gothic" panose="020B0502020202020204" pitchFamily="34" charset="0"/>
              </a:rPr>
              <a:t> - Itemized IT budget, including fiscal year equipment purchasing budget</a:t>
            </a:r>
          </a:p>
          <a:p>
            <a:pPr marL="415985" lvl="1" indent="-342900" algn="just">
              <a:buFont typeface="Arial" panose="020B0604020202020204" pitchFamily="34" charset="0"/>
              <a:buChar char="•"/>
            </a:pPr>
            <a:r>
              <a:rPr lang="en-US" b="1" dirty="0">
                <a:solidFill>
                  <a:srgbClr val="000000"/>
                </a:solidFill>
                <a:latin typeface="Century Gothic" panose="020B0502020202020204" pitchFamily="34" charset="0"/>
              </a:rPr>
              <a:t>Traffic analysis</a:t>
            </a:r>
            <a:r>
              <a:rPr lang="en-US" dirty="0">
                <a:solidFill>
                  <a:srgbClr val="000000"/>
                </a:solidFill>
                <a:latin typeface="Century Gothic" panose="020B0502020202020204" pitchFamily="34" charset="0"/>
              </a:rPr>
              <a:t> - Protocols, applications, and services and their respective traffic requirements should be documented</a:t>
            </a:r>
          </a:p>
          <a:p>
            <a:pPr marL="0" indent="0" algn="just"/>
            <a:r>
              <a:rPr lang="en-US" dirty="0">
                <a:solidFill>
                  <a:srgbClr val="000000"/>
                </a:solidFill>
                <a:latin typeface="Century Gothic" panose="020B0502020202020204" pitchFamily="34" charset="0"/>
              </a:rPr>
              <a:t>These elements are used to inform the decision-making that accompanies the scaling of a small network.</a:t>
            </a:r>
          </a:p>
          <a:p>
            <a:pPr marL="342900" indent="-342900" algn="l">
              <a:buFont typeface="Arial" panose="020B0604020202020204" pitchFamily="34" charset="0"/>
              <a:buChar char="•"/>
            </a:pPr>
            <a:endParaRPr lang="en-US" sz="1800" dirty="0">
              <a:solidFill>
                <a:srgbClr val="000000"/>
              </a:solidFill>
              <a:latin typeface="Century Gothic" panose="020B0502020202020204" pitchFamily="34" charset="0"/>
            </a:endParaRPr>
          </a:p>
        </p:txBody>
      </p:sp>
    </p:spTree>
    <p:extLst>
      <p:ext uri="{BB962C8B-B14F-4D97-AF65-F5344CB8AC3E}">
        <p14:creationId xmlns:p14="http://schemas.microsoft.com/office/powerpoint/2010/main" val="1101075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
          <p:cNvSpPr txBox="1">
            <a:spLocks noGrp="1" noChangeArrowheads="1"/>
          </p:cNvSpPr>
          <p:nvPr>
            <p:ph type="title"/>
          </p:nvPr>
        </p:nvSpPr>
        <p:spPr bwMode="auto">
          <a:xfrm>
            <a:off x="1516782" y="850682"/>
            <a:ext cx="697178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b="1" u="sng" dirty="0">
                <a:latin typeface="Century Gothic" panose="020B0502020202020204" pitchFamily="34" charset="0"/>
                <a:ea typeface="新細明體" pitchFamily="18" charset="-120"/>
              </a:rPr>
              <a:t>Topic &amp; Structure of The Lesson</a:t>
            </a:r>
            <a:endParaRPr lang="en-US" altLang="zh-TW" u="sng" dirty="0">
              <a:latin typeface="Century Gothic" panose="020B0502020202020204" pitchFamily="34" charset="0"/>
              <a:ea typeface="新細明體" pitchFamily="18" charset="-120"/>
            </a:endParaRPr>
          </a:p>
        </p:txBody>
      </p:sp>
      <p:graphicFrame>
        <p:nvGraphicFramePr>
          <p:cNvPr id="5" name="Table 4">
            <a:extLst>
              <a:ext uri="{FF2B5EF4-FFF2-40B4-BE49-F238E27FC236}">
                <a16:creationId xmlns:a16="http://schemas.microsoft.com/office/drawing/2014/main" id="{2203BE17-8BB3-DF41-A2CF-06DE014D1956}"/>
              </a:ext>
            </a:extLst>
          </p:cNvPr>
          <p:cNvGraphicFramePr>
            <a:graphicFrameLocks noGrp="1"/>
          </p:cNvGraphicFramePr>
          <p:nvPr>
            <p:extLst>
              <p:ext uri="{D42A27DB-BD31-4B8C-83A1-F6EECF244321}">
                <p14:modId xmlns:p14="http://schemas.microsoft.com/office/powerpoint/2010/main" val="2530177971"/>
              </p:ext>
            </p:extLst>
          </p:nvPr>
        </p:nvGraphicFramePr>
        <p:xfrm>
          <a:off x="305430" y="1855695"/>
          <a:ext cx="8667426" cy="4393060"/>
        </p:xfrm>
        <a:graphic>
          <a:graphicData uri="http://schemas.openxmlformats.org/drawingml/2006/table">
            <a:tbl>
              <a:tblPr firstRow="1" bandRow="1">
                <a:tableStyleId>{17292A2E-F333-43FB-9621-5CBBE7FDCDCB}</a:tableStyleId>
              </a:tblPr>
              <a:tblGrid>
                <a:gridCol w="3513535">
                  <a:extLst>
                    <a:ext uri="{9D8B030D-6E8A-4147-A177-3AD203B41FA5}">
                      <a16:colId xmlns:a16="http://schemas.microsoft.com/office/drawing/2014/main" val="2579019526"/>
                    </a:ext>
                  </a:extLst>
                </a:gridCol>
                <a:gridCol w="5153891">
                  <a:extLst>
                    <a:ext uri="{9D8B030D-6E8A-4147-A177-3AD203B41FA5}">
                      <a16:colId xmlns:a16="http://schemas.microsoft.com/office/drawing/2014/main" val="1764220437"/>
                    </a:ext>
                  </a:extLst>
                </a:gridCol>
              </a:tblGrid>
              <a:tr h="492890">
                <a:tc>
                  <a:txBody>
                    <a:bodyPr/>
                    <a:lstStyle/>
                    <a:p>
                      <a:pPr algn="just" fontAlgn="ctr"/>
                      <a:r>
                        <a:rPr lang="en-US" sz="1600" dirty="0">
                          <a:effectLst/>
                          <a:latin typeface="Century Gothic" panose="020B0502020202020204" pitchFamily="34" charset="0"/>
                        </a:rPr>
                        <a:t>Topic Title</a:t>
                      </a:r>
                    </a:p>
                  </a:txBody>
                  <a:tcPr marL="47625" marR="47625" marT="47625" marB="47625" anchor="ctr"/>
                </a:tc>
                <a:tc>
                  <a:txBody>
                    <a:bodyPr/>
                    <a:lstStyle/>
                    <a:p>
                      <a:pPr algn="just" fontAlgn="ctr"/>
                      <a:r>
                        <a:rPr lang="en-US" sz="1600">
                          <a:effectLst/>
                          <a:latin typeface="Century Gothic" panose="020B0502020202020204" pitchFamily="34" charset="0"/>
                        </a:rPr>
                        <a:t>Topic Objective</a:t>
                      </a:r>
                    </a:p>
                  </a:txBody>
                  <a:tcPr marL="47625" marR="47625" marT="47625" marB="47625" anchor="ctr"/>
                </a:tc>
                <a:extLst>
                  <a:ext uri="{0D108BD9-81ED-4DB2-BD59-A6C34878D82A}">
                    <a16:rowId xmlns:a16="http://schemas.microsoft.com/office/drawing/2014/main" val="742401779"/>
                  </a:ext>
                </a:extLst>
              </a:tr>
              <a:tr h="370840">
                <a:tc>
                  <a:txBody>
                    <a:bodyPr/>
                    <a:lstStyle/>
                    <a:p>
                      <a:pPr algn="just" fontAlgn="ctr"/>
                      <a:r>
                        <a:rPr lang="en-US" sz="1600" dirty="0">
                          <a:effectLst/>
                          <a:latin typeface="Century Gothic" panose="020B0502020202020204" pitchFamily="34" charset="0"/>
                        </a:rPr>
                        <a:t>Devices in a Small Network</a:t>
                      </a:r>
                      <a:endParaRPr lang="en-US" sz="1600" b="0" dirty="0">
                        <a:solidFill>
                          <a:schemeClr val="bg1"/>
                        </a:solidFill>
                        <a:effectLst/>
                        <a:latin typeface="Century Gothic" panose="020B0502020202020204" pitchFamily="34" charset="0"/>
                      </a:endParaRPr>
                    </a:p>
                  </a:txBody>
                  <a:tcPr marL="47625" marR="47625" marT="47625" marB="47625" anchor="ctr"/>
                </a:tc>
                <a:tc>
                  <a:txBody>
                    <a:bodyPr/>
                    <a:lstStyle/>
                    <a:p>
                      <a:pPr algn="just" fontAlgn="ctr"/>
                      <a:r>
                        <a:rPr lang="en-US" sz="1600">
                          <a:effectLst/>
                          <a:latin typeface="Century Gothic" panose="020B0502020202020204" pitchFamily="34" charset="0"/>
                        </a:rPr>
                        <a:t>Identify the devices used in a small network.</a:t>
                      </a:r>
                      <a:endParaRPr lang="en-US" sz="1600" b="0">
                        <a:effectLst/>
                        <a:latin typeface="Century Gothic" panose="020B0502020202020204" pitchFamily="34" charset="0"/>
                      </a:endParaRPr>
                    </a:p>
                  </a:txBody>
                  <a:tcPr marL="47625" marR="47625" marT="47625" marB="47625" anchor="ctr"/>
                </a:tc>
                <a:extLst>
                  <a:ext uri="{0D108BD9-81ED-4DB2-BD59-A6C34878D82A}">
                    <a16:rowId xmlns:a16="http://schemas.microsoft.com/office/drawing/2014/main" val="3150950737"/>
                  </a:ext>
                </a:extLst>
              </a:tr>
              <a:tr h="370840">
                <a:tc>
                  <a:txBody>
                    <a:bodyPr/>
                    <a:lstStyle/>
                    <a:p>
                      <a:pPr algn="just" fontAlgn="ctr"/>
                      <a:r>
                        <a:rPr lang="en-US" sz="1600" dirty="0">
                          <a:effectLst/>
                          <a:latin typeface="Century Gothic" panose="020B0502020202020204" pitchFamily="34" charset="0"/>
                        </a:rPr>
                        <a:t>Small Network Applications and Protocols</a:t>
                      </a:r>
                      <a:endParaRPr lang="en-US" sz="1600" b="0" dirty="0">
                        <a:solidFill>
                          <a:schemeClr val="bg1"/>
                        </a:solidFill>
                        <a:effectLst/>
                        <a:latin typeface="Century Gothic" panose="020B0502020202020204" pitchFamily="34" charset="0"/>
                      </a:endParaRPr>
                    </a:p>
                  </a:txBody>
                  <a:tcPr marL="47625" marR="47625" marT="47625" marB="47625" anchor="ctr"/>
                </a:tc>
                <a:tc>
                  <a:txBody>
                    <a:bodyPr/>
                    <a:lstStyle/>
                    <a:p>
                      <a:pPr algn="just" fontAlgn="ctr"/>
                      <a:r>
                        <a:rPr lang="en-US" sz="1600">
                          <a:effectLst/>
                          <a:latin typeface="Century Gothic" panose="020B0502020202020204" pitchFamily="34" charset="0"/>
                        </a:rPr>
                        <a:t>Identify the protocols and applications used in a small network.</a:t>
                      </a:r>
                      <a:endParaRPr lang="en-US" sz="1600" b="0">
                        <a:effectLst/>
                        <a:latin typeface="Century Gothic" panose="020B0502020202020204" pitchFamily="34" charset="0"/>
                      </a:endParaRPr>
                    </a:p>
                  </a:txBody>
                  <a:tcPr marL="47625" marR="47625" marT="47625" marB="47625" anchor="ctr"/>
                </a:tc>
                <a:extLst>
                  <a:ext uri="{0D108BD9-81ED-4DB2-BD59-A6C34878D82A}">
                    <a16:rowId xmlns:a16="http://schemas.microsoft.com/office/drawing/2014/main" val="2772085455"/>
                  </a:ext>
                </a:extLst>
              </a:tr>
              <a:tr h="370840">
                <a:tc>
                  <a:txBody>
                    <a:bodyPr/>
                    <a:lstStyle/>
                    <a:p>
                      <a:pPr algn="just" fontAlgn="ctr"/>
                      <a:r>
                        <a:rPr lang="en-US" sz="1600">
                          <a:effectLst/>
                          <a:latin typeface="Century Gothic" panose="020B0502020202020204" pitchFamily="34" charset="0"/>
                        </a:rPr>
                        <a:t>Scale to Larger Networks</a:t>
                      </a:r>
                      <a:endParaRPr lang="en-US" sz="1600" b="0">
                        <a:solidFill>
                          <a:schemeClr val="bg1"/>
                        </a:solidFill>
                        <a:effectLst/>
                        <a:latin typeface="Century Gothic" panose="020B0502020202020204" pitchFamily="34" charset="0"/>
                      </a:endParaRPr>
                    </a:p>
                  </a:txBody>
                  <a:tcPr marL="47625" marR="47625" marT="47625" marB="47625" anchor="ctr"/>
                </a:tc>
                <a:tc>
                  <a:txBody>
                    <a:bodyPr/>
                    <a:lstStyle/>
                    <a:p>
                      <a:pPr algn="just" fontAlgn="ctr"/>
                      <a:r>
                        <a:rPr lang="en-US" sz="1600">
                          <a:effectLst/>
                          <a:latin typeface="Century Gothic" panose="020B0502020202020204" pitchFamily="34" charset="0"/>
                        </a:rPr>
                        <a:t>Explain how a small network serves as the basis of larger networks.</a:t>
                      </a:r>
                      <a:endParaRPr lang="en-US" sz="1600" b="0">
                        <a:effectLst/>
                        <a:latin typeface="Century Gothic" panose="020B0502020202020204" pitchFamily="34" charset="0"/>
                      </a:endParaRPr>
                    </a:p>
                  </a:txBody>
                  <a:tcPr marL="47625" marR="47625" marT="47625" marB="47625" anchor="ctr"/>
                </a:tc>
                <a:extLst>
                  <a:ext uri="{0D108BD9-81ED-4DB2-BD59-A6C34878D82A}">
                    <a16:rowId xmlns:a16="http://schemas.microsoft.com/office/drawing/2014/main" val="3228802595"/>
                  </a:ext>
                </a:extLst>
              </a:tr>
              <a:tr h="370840">
                <a:tc>
                  <a:txBody>
                    <a:bodyPr/>
                    <a:lstStyle/>
                    <a:p>
                      <a:pPr algn="just" fontAlgn="ctr"/>
                      <a:r>
                        <a:rPr lang="en-US" sz="1600">
                          <a:effectLst/>
                          <a:latin typeface="Century Gothic" panose="020B0502020202020204" pitchFamily="34" charset="0"/>
                        </a:rPr>
                        <a:t>Verify Connectivity</a:t>
                      </a:r>
                      <a:endParaRPr lang="en-US" sz="1600" b="0">
                        <a:solidFill>
                          <a:schemeClr val="bg1"/>
                        </a:solidFill>
                        <a:effectLst/>
                        <a:latin typeface="Century Gothic" panose="020B0502020202020204" pitchFamily="34" charset="0"/>
                      </a:endParaRPr>
                    </a:p>
                  </a:txBody>
                  <a:tcPr marL="47625" marR="47625" marT="47625" marB="47625" anchor="ctr"/>
                </a:tc>
                <a:tc>
                  <a:txBody>
                    <a:bodyPr/>
                    <a:lstStyle/>
                    <a:p>
                      <a:pPr algn="just" fontAlgn="ctr"/>
                      <a:r>
                        <a:rPr lang="en-US" sz="1600">
                          <a:effectLst/>
                          <a:latin typeface="Century Gothic" panose="020B0502020202020204" pitchFamily="34" charset="0"/>
                        </a:rPr>
                        <a:t>Use the output of the ping and tracert commands to verify connectivity and establish relative network performance.</a:t>
                      </a:r>
                      <a:endParaRPr lang="en-US" sz="1600" b="0">
                        <a:effectLst/>
                        <a:latin typeface="Century Gothic" panose="020B0502020202020204" pitchFamily="34" charset="0"/>
                      </a:endParaRPr>
                    </a:p>
                  </a:txBody>
                  <a:tcPr marL="47625" marR="47625" marT="47625" marB="47625" anchor="ctr"/>
                </a:tc>
                <a:extLst>
                  <a:ext uri="{0D108BD9-81ED-4DB2-BD59-A6C34878D82A}">
                    <a16:rowId xmlns:a16="http://schemas.microsoft.com/office/drawing/2014/main" val="3134809945"/>
                  </a:ext>
                </a:extLst>
              </a:tr>
              <a:tr h="370840">
                <a:tc>
                  <a:txBody>
                    <a:bodyPr/>
                    <a:lstStyle/>
                    <a:p>
                      <a:pPr algn="just" fontAlgn="ctr"/>
                      <a:r>
                        <a:rPr lang="en-US" sz="1600">
                          <a:effectLst/>
                          <a:latin typeface="Century Gothic" panose="020B0502020202020204" pitchFamily="34" charset="0"/>
                        </a:rPr>
                        <a:t>Host and IOS Commands</a:t>
                      </a:r>
                      <a:endParaRPr lang="en-US" sz="1600" b="0">
                        <a:solidFill>
                          <a:schemeClr val="bg1"/>
                        </a:solidFill>
                        <a:effectLst/>
                        <a:latin typeface="Century Gothic" panose="020B0502020202020204" pitchFamily="34" charset="0"/>
                      </a:endParaRPr>
                    </a:p>
                  </a:txBody>
                  <a:tcPr marL="47625" marR="47625" marT="47625" marB="47625" anchor="ctr"/>
                </a:tc>
                <a:tc>
                  <a:txBody>
                    <a:bodyPr/>
                    <a:lstStyle/>
                    <a:p>
                      <a:pPr algn="just" fontAlgn="ctr"/>
                      <a:r>
                        <a:rPr lang="en-US" sz="1600">
                          <a:effectLst/>
                          <a:latin typeface="Century Gothic" panose="020B0502020202020204" pitchFamily="34" charset="0"/>
                        </a:rPr>
                        <a:t>Use host and IOS commands to acquire information about the devices in a network.</a:t>
                      </a:r>
                      <a:endParaRPr lang="en-US" sz="1600" b="0">
                        <a:effectLst/>
                        <a:latin typeface="Century Gothic" panose="020B0502020202020204" pitchFamily="34" charset="0"/>
                      </a:endParaRPr>
                    </a:p>
                  </a:txBody>
                  <a:tcPr marL="47625" marR="47625" marT="47625" marB="47625" anchor="ctr"/>
                </a:tc>
                <a:extLst>
                  <a:ext uri="{0D108BD9-81ED-4DB2-BD59-A6C34878D82A}">
                    <a16:rowId xmlns:a16="http://schemas.microsoft.com/office/drawing/2014/main" val="2728406127"/>
                  </a:ext>
                </a:extLst>
              </a:tr>
              <a:tr h="370840">
                <a:tc>
                  <a:txBody>
                    <a:bodyPr/>
                    <a:lstStyle/>
                    <a:p>
                      <a:pPr algn="just" fontAlgn="ctr"/>
                      <a:r>
                        <a:rPr lang="en-US" sz="1600" dirty="0">
                          <a:effectLst/>
                          <a:latin typeface="Century Gothic" panose="020B0502020202020204" pitchFamily="34" charset="0"/>
                        </a:rPr>
                        <a:t>Troubleshooting Methodologies</a:t>
                      </a:r>
                      <a:endParaRPr lang="en-US" sz="1600" b="0" dirty="0">
                        <a:solidFill>
                          <a:schemeClr val="bg1"/>
                        </a:solidFill>
                        <a:effectLst/>
                        <a:latin typeface="Century Gothic" panose="020B0502020202020204" pitchFamily="34" charset="0"/>
                      </a:endParaRPr>
                    </a:p>
                  </a:txBody>
                  <a:tcPr marL="47625" marR="47625" marT="47625" marB="47625" anchor="ctr"/>
                </a:tc>
                <a:tc>
                  <a:txBody>
                    <a:bodyPr/>
                    <a:lstStyle/>
                    <a:p>
                      <a:pPr algn="just" fontAlgn="ctr"/>
                      <a:r>
                        <a:rPr lang="en-US" sz="1600" dirty="0">
                          <a:effectLst/>
                          <a:latin typeface="Century Gothic" panose="020B0502020202020204" pitchFamily="34" charset="0"/>
                        </a:rPr>
                        <a:t>Describe common network troubleshooting methodologies.</a:t>
                      </a:r>
                      <a:endParaRPr lang="en-US" sz="1600" b="0" dirty="0">
                        <a:effectLst/>
                        <a:latin typeface="Century Gothic" panose="020B0502020202020204" pitchFamily="34" charset="0"/>
                      </a:endParaRPr>
                    </a:p>
                  </a:txBody>
                  <a:tcPr marL="47625" marR="47625" marT="47625" marB="47625" anchor="ctr"/>
                </a:tc>
                <a:extLst>
                  <a:ext uri="{0D108BD9-81ED-4DB2-BD59-A6C34878D82A}">
                    <a16:rowId xmlns:a16="http://schemas.microsoft.com/office/drawing/2014/main" val="3149551507"/>
                  </a:ext>
                </a:extLst>
              </a:tr>
              <a:tr h="370840">
                <a:tc>
                  <a:txBody>
                    <a:bodyPr/>
                    <a:lstStyle/>
                    <a:p>
                      <a:pPr algn="just" fontAlgn="ctr"/>
                      <a:r>
                        <a:rPr lang="en-US" sz="1600" dirty="0">
                          <a:effectLst/>
                          <a:latin typeface="Century Gothic" panose="020B0502020202020204" pitchFamily="34" charset="0"/>
                        </a:rPr>
                        <a:t>Troubleshooting Scenarios</a:t>
                      </a:r>
                      <a:endParaRPr lang="en-US" sz="1600" b="0" dirty="0">
                        <a:solidFill>
                          <a:schemeClr val="bg1"/>
                        </a:solidFill>
                        <a:effectLst/>
                        <a:latin typeface="Century Gothic" panose="020B0502020202020204" pitchFamily="34" charset="0"/>
                      </a:endParaRPr>
                    </a:p>
                  </a:txBody>
                  <a:tcPr marL="47625" marR="47625" marT="47625" marB="47625" anchor="ctr"/>
                </a:tc>
                <a:tc>
                  <a:txBody>
                    <a:bodyPr/>
                    <a:lstStyle/>
                    <a:p>
                      <a:pPr algn="just" fontAlgn="ctr"/>
                      <a:r>
                        <a:rPr lang="en-US" sz="1600" dirty="0">
                          <a:effectLst/>
                          <a:latin typeface="Century Gothic" panose="020B0502020202020204" pitchFamily="34" charset="0"/>
                        </a:rPr>
                        <a:t>Troubleshoot issues with devices in the network.</a:t>
                      </a:r>
                      <a:endParaRPr lang="en-US" sz="1600" b="0" dirty="0">
                        <a:effectLst/>
                        <a:latin typeface="Century Gothic" panose="020B0502020202020204" pitchFamily="34" charset="0"/>
                      </a:endParaRPr>
                    </a:p>
                  </a:txBody>
                  <a:tcPr marL="47625" marR="47625" marT="47625" marB="47625" anchor="ctr"/>
                </a:tc>
                <a:extLst>
                  <a:ext uri="{0D108BD9-81ED-4DB2-BD59-A6C34878D82A}">
                    <a16:rowId xmlns:a16="http://schemas.microsoft.com/office/drawing/2014/main" val="3007087746"/>
                  </a:ext>
                </a:extLst>
              </a:tr>
            </a:tbl>
          </a:graphicData>
        </a:graphic>
      </p:graphicFrame>
    </p:spTree>
    <p:extLst>
      <p:ext uri="{BB962C8B-B14F-4D97-AF65-F5344CB8AC3E}">
        <p14:creationId xmlns:p14="http://schemas.microsoft.com/office/powerpoint/2010/main" val="8050052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674371"/>
            <a:ext cx="8345488" cy="731837"/>
          </a:xfrm>
        </p:spPr>
        <p:txBody>
          <a:bodyPr/>
          <a:lstStyle/>
          <a:p>
            <a:r>
              <a:rPr lang="en-US" sz="2000" dirty="0">
                <a:latin typeface="Century Gothic" panose="020B0502020202020204" pitchFamily="34" charset="0"/>
              </a:rPr>
              <a:t>Scale to Larger Networks</a:t>
            </a:r>
            <a:br>
              <a:rPr lang="en-US" sz="4000" dirty="0">
                <a:latin typeface="Century Gothic" panose="020B0502020202020204" pitchFamily="34" charset="0"/>
              </a:rPr>
            </a:br>
            <a:r>
              <a:rPr lang="en-US" dirty="0">
                <a:latin typeface="Century Gothic" panose="020B0502020202020204" pitchFamily="34" charset="0"/>
              </a:rPr>
              <a:t>Protocol Analysis</a:t>
            </a:r>
          </a:p>
        </p:txBody>
      </p:sp>
      <p:sp>
        <p:nvSpPr>
          <p:cNvPr id="5" name="Content Placeholder 4">
            <a:extLst>
              <a:ext uri="{FF2B5EF4-FFF2-40B4-BE49-F238E27FC236}">
                <a16:creationId xmlns:a16="http://schemas.microsoft.com/office/drawing/2014/main" id="{3DD0F7E2-6CB1-4DF6-97A5-A655F8C79DD2}"/>
              </a:ext>
            </a:extLst>
          </p:cNvPr>
          <p:cNvSpPr>
            <a:spLocks noGrp="1"/>
          </p:cNvSpPr>
          <p:nvPr>
            <p:ph idx="1"/>
          </p:nvPr>
        </p:nvSpPr>
        <p:spPr>
          <a:xfrm>
            <a:off x="474663" y="1406208"/>
            <a:ext cx="8280057" cy="3689897"/>
          </a:xfrm>
        </p:spPr>
        <p:txBody>
          <a:bodyPr/>
          <a:lstStyle/>
          <a:p>
            <a:pPr marL="0" indent="0" algn="just"/>
            <a:r>
              <a:rPr lang="en-US" dirty="0">
                <a:solidFill>
                  <a:srgbClr val="000000"/>
                </a:solidFill>
                <a:latin typeface="Century Gothic" panose="020B0502020202020204" pitchFamily="34" charset="0"/>
              </a:rPr>
              <a:t>It is important to understand the type of traffic that is crossing the network as well as the current traffic flow. There are several network management tools that can be used for this purpose.</a:t>
            </a:r>
          </a:p>
          <a:p>
            <a:pPr marL="0" indent="0" algn="just"/>
            <a:endParaRPr lang="en-US" dirty="0">
              <a:solidFill>
                <a:srgbClr val="000000"/>
              </a:solidFill>
              <a:latin typeface="Century Gothic" panose="020B0502020202020204" pitchFamily="34" charset="0"/>
            </a:endParaRPr>
          </a:p>
          <a:p>
            <a:pPr marL="0" indent="0" algn="just"/>
            <a:r>
              <a:rPr lang="en-US" dirty="0">
                <a:solidFill>
                  <a:srgbClr val="000000"/>
                </a:solidFill>
                <a:latin typeface="Century Gothic" panose="020B0502020202020204" pitchFamily="34" charset="0"/>
              </a:rPr>
              <a:t>To determine traffic flow patterns, it is important to do the following:</a:t>
            </a:r>
          </a:p>
          <a:p>
            <a:pPr marL="358835" lvl="1" indent="-285750" algn="just">
              <a:buFont typeface="Arial" panose="020B0604020202020204" pitchFamily="34" charset="0"/>
              <a:buChar char="•"/>
            </a:pPr>
            <a:r>
              <a:rPr lang="en-US" dirty="0">
                <a:solidFill>
                  <a:srgbClr val="000000"/>
                </a:solidFill>
                <a:latin typeface="Century Gothic" panose="020B0502020202020204" pitchFamily="34" charset="0"/>
              </a:rPr>
              <a:t>Capture traffic during peak utilization times to get a good representation of the different traffic types.</a:t>
            </a:r>
          </a:p>
          <a:p>
            <a:pPr marL="358835" lvl="1" indent="-285750" algn="just">
              <a:buFont typeface="Arial" panose="020B0604020202020204" pitchFamily="34" charset="0"/>
              <a:buChar char="•"/>
            </a:pPr>
            <a:r>
              <a:rPr lang="en-US" dirty="0">
                <a:solidFill>
                  <a:srgbClr val="000000"/>
                </a:solidFill>
                <a:latin typeface="Century Gothic" panose="020B0502020202020204" pitchFamily="34" charset="0"/>
              </a:rPr>
              <a:t>Perform the capture on different network segments and devices as some traffic will be local to a particular segment.</a:t>
            </a:r>
          </a:p>
          <a:p>
            <a:pPr marL="358835" lvl="1" indent="-285750" algn="just">
              <a:buFont typeface="Arial" panose="020B0604020202020204" pitchFamily="34" charset="0"/>
              <a:buChar char="•"/>
            </a:pPr>
            <a:r>
              <a:rPr lang="en-US" dirty="0">
                <a:solidFill>
                  <a:srgbClr val="000000"/>
                </a:solidFill>
                <a:latin typeface="Century Gothic" panose="020B0502020202020204" pitchFamily="34" charset="0"/>
              </a:rPr>
              <a:t>Information gathered by the protocol analyzer is evaluated based on the source and destination of the traffic, as well as the type of traffic being sent. </a:t>
            </a:r>
          </a:p>
          <a:p>
            <a:pPr marL="358835" lvl="1" indent="-285750" algn="just">
              <a:buFont typeface="Arial" panose="020B0604020202020204" pitchFamily="34" charset="0"/>
              <a:buChar char="•"/>
            </a:pPr>
            <a:r>
              <a:rPr lang="en-US" dirty="0">
                <a:solidFill>
                  <a:srgbClr val="000000"/>
                </a:solidFill>
                <a:latin typeface="Century Gothic" panose="020B0502020202020204" pitchFamily="34" charset="0"/>
              </a:rPr>
              <a:t>This analysis can be used to make decisions on how to manage the traffic more efficiently.</a:t>
            </a:r>
          </a:p>
        </p:txBody>
      </p:sp>
    </p:spTree>
    <p:extLst>
      <p:ext uri="{BB962C8B-B14F-4D97-AF65-F5344CB8AC3E}">
        <p14:creationId xmlns:p14="http://schemas.microsoft.com/office/powerpoint/2010/main" val="3562294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524742"/>
            <a:ext cx="8345488" cy="731837"/>
          </a:xfrm>
        </p:spPr>
        <p:txBody>
          <a:bodyPr/>
          <a:lstStyle/>
          <a:p>
            <a:r>
              <a:rPr lang="en-US" sz="2000" dirty="0">
                <a:latin typeface="Century Gothic" panose="020B0502020202020204" pitchFamily="34" charset="0"/>
              </a:rPr>
              <a:t>Scale to Larger Networks</a:t>
            </a:r>
            <a:br>
              <a:rPr lang="en-US" sz="4000" dirty="0">
                <a:latin typeface="Century Gothic" panose="020B0502020202020204" pitchFamily="34" charset="0"/>
              </a:rPr>
            </a:br>
            <a:r>
              <a:rPr lang="en-US" dirty="0">
                <a:latin typeface="Century Gothic" panose="020B0502020202020204" pitchFamily="34" charset="0"/>
              </a:rPr>
              <a:t>Employee Network Utilization</a:t>
            </a:r>
          </a:p>
        </p:txBody>
      </p:sp>
      <p:sp>
        <p:nvSpPr>
          <p:cNvPr id="4" name="Content Placeholder 3">
            <a:extLst>
              <a:ext uri="{FF2B5EF4-FFF2-40B4-BE49-F238E27FC236}">
                <a16:creationId xmlns:a16="http://schemas.microsoft.com/office/drawing/2014/main" id="{A4F111CF-BA9E-4AFA-8A34-8CA18113097A}"/>
              </a:ext>
            </a:extLst>
          </p:cNvPr>
          <p:cNvSpPr>
            <a:spLocks noGrp="1"/>
          </p:cNvSpPr>
          <p:nvPr>
            <p:ph idx="1"/>
          </p:nvPr>
        </p:nvSpPr>
        <p:spPr>
          <a:xfrm>
            <a:off x="66676" y="1134342"/>
            <a:ext cx="8972549" cy="4095749"/>
          </a:xfrm>
        </p:spPr>
        <p:txBody>
          <a:bodyPr/>
          <a:lstStyle/>
          <a:p>
            <a:pPr marL="0" indent="0" algn="l"/>
            <a:r>
              <a:rPr lang="en-US" dirty="0">
                <a:solidFill>
                  <a:srgbClr val="000000"/>
                </a:solidFill>
                <a:latin typeface="Century Gothic" panose="020B0502020202020204" pitchFamily="34" charset="0"/>
              </a:rPr>
              <a:t>Many operating systems provide built-in tools to display such network utilization information. These tools can be used to capture a “snapshot” of information such as the following:</a:t>
            </a:r>
          </a:p>
          <a:p>
            <a:pPr marL="0" indent="0" algn="l"/>
            <a:endParaRPr lang="en-US" dirty="0">
              <a:solidFill>
                <a:srgbClr val="000000"/>
              </a:solidFill>
              <a:latin typeface="Century Gothic" panose="020B0502020202020204" pitchFamily="34" charset="0"/>
            </a:endParaRPr>
          </a:p>
          <a:p>
            <a:pPr marL="415985" lvl="1" indent="-342900">
              <a:buFont typeface="Arial" panose="020B0604020202020204" pitchFamily="34" charset="0"/>
              <a:buChar char="•"/>
            </a:pPr>
            <a:r>
              <a:rPr lang="en-US" dirty="0">
                <a:solidFill>
                  <a:srgbClr val="000000"/>
                </a:solidFill>
                <a:latin typeface="Century Gothic" panose="020B0502020202020204" pitchFamily="34" charset="0"/>
              </a:rPr>
              <a:t>OS and OS Version</a:t>
            </a:r>
          </a:p>
          <a:p>
            <a:pPr marL="415985" lvl="1" indent="-342900">
              <a:buFont typeface="Arial" panose="020B0604020202020204" pitchFamily="34" charset="0"/>
              <a:buChar char="•"/>
            </a:pPr>
            <a:r>
              <a:rPr lang="en-US" dirty="0">
                <a:solidFill>
                  <a:srgbClr val="000000"/>
                </a:solidFill>
                <a:latin typeface="Century Gothic" panose="020B0502020202020204" pitchFamily="34" charset="0"/>
              </a:rPr>
              <a:t>CPU utilization</a:t>
            </a:r>
          </a:p>
          <a:p>
            <a:pPr marL="415985" lvl="1" indent="-342900">
              <a:buFont typeface="Arial" panose="020B0604020202020204" pitchFamily="34" charset="0"/>
              <a:buChar char="•"/>
            </a:pPr>
            <a:r>
              <a:rPr lang="en-US" dirty="0">
                <a:solidFill>
                  <a:srgbClr val="000000"/>
                </a:solidFill>
                <a:latin typeface="Century Gothic" panose="020B0502020202020204" pitchFamily="34" charset="0"/>
              </a:rPr>
              <a:t>RAM utilization</a:t>
            </a:r>
          </a:p>
          <a:p>
            <a:pPr marL="415985" lvl="1" indent="-342900">
              <a:buFont typeface="Arial" panose="020B0604020202020204" pitchFamily="34" charset="0"/>
              <a:buChar char="•"/>
            </a:pPr>
            <a:r>
              <a:rPr lang="en-US" dirty="0">
                <a:solidFill>
                  <a:srgbClr val="000000"/>
                </a:solidFill>
                <a:latin typeface="Century Gothic" panose="020B0502020202020204" pitchFamily="34" charset="0"/>
              </a:rPr>
              <a:t>Drive utilization</a:t>
            </a:r>
          </a:p>
          <a:p>
            <a:pPr marL="415985" lvl="1" indent="-342900">
              <a:buFont typeface="Arial" panose="020B0604020202020204" pitchFamily="34" charset="0"/>
              <a:buChar char="•"/>
            </a:pPr>
            <a:r>
              <a:rPr lang="en-US" dirty="0">
                <a:solidFill>
                  <a:srgbClr val="000000"/>
                </a:solidFill>
                <a:latin typeface="Century Gothic" panose="020B0502020202020204" pitchFamily="34" charset="0"/>
              </a:rPr>
              <a:t>Non-Network applications</a:t>
            </a:r>
          </a:p>
          <a:p>
            <a:pPr marL="415985" lvl="1" indent="-342900">
              <a:buFont typeface="Arial" panose="020B0604020202020204" pitchFamily="34" charset="0"/>
              <a:buChar char="•"/>
            </a:pPr>
            <a:r>
              <a:rPr lang="en-US" dirty="0">
                <a:solidFill>
                  <a:srgbClr val="000000"/>
                </a:solidFill>
                <a:latin typeface="Century Gothic" panose="020B0502020202020204" pitchFamily="34" charset="0"/>
              </a:rPr>
              <a:t>Network applications</a:t>
            </a:r>
          </a:p>
          <a:p>
            <a:pPr marL="415985" lvl="1" indent="-342900">
              <a:buFont typeface="Arial" panose="020B0604020202020204" pitchFamily="34" charset="0"/>
              <a:buChar char="•"/>
            </a:pPr>
            <a:endParaRPr lang="en-US" dirty="0">
              <a:solidFill>
                <a:srgbClr val="000000"/>
              </a:solidFill>
              <a:latin typeface="Century Gothic" panose="020B0502020202020204" pitchFamily="34" charset="0"/>
            </a:endParaRPr>
          </a:p>
          <a:p>
            <a:pPr marL="0" indent="0" algn="l"/>
            <a:r>
              <a:rPr lang="en-US" dirty="0">
                <a:solidFill>
                  <a:srgbClr val="000000"/>
                </a:solidFill>
                <a:latin typeface="Century Gothic" panose="020B0502020202020204" pitchFamily="34" charset="0"/>
              </a:rPr>
              <a:t>Documenting snapshots for employees in a small network over a period of time is very useful to identify evolving protocol requirements and associated traffic flows. </a:t>
            </a:r>
          </a:p>
          <a:p>
            <a:pPr marL="342900" indent="-342900" algn="l">
              <a:buFont typeface="Arial" panose="020B0604020202020204" pitchFamily="34" charset="0"/>
              <a:buChar char="•"/>
            </a:pPr>
            <a:endParaRPr lang="en-US" sz="1800" dirty="0">
              <a:solidFill>
                <a:srgbClr val="000000"/>
              </a:solidFill>
              <a:latin typeface="Century Gothic" panose="020B0502020202020204" pitchFamily="34" charset="0"/>
            </a:endParaRPr>
          </a:p>
        </p:txBody>
      </p:sp>
    </p:spTree>
    <p:extLst>
      <p:ext uri="{BB962C8B-B14F-4D97-AF65-F5344CB8AC3E}">
        <p14:creationId xmlns:p14="http://schemas.microsoft.com/office/powerpoint/2010/main" val="387053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224348" y="2802312"/>
            <a:ext cx="8772157" cy="838200"/>
          </a:xfrm>
        </p:spPr>
        <p:txBody>
          <a:bodyPr/>
          <a:lstStyle/>
          <a:p>
            <a:pPr algn="ctr"/>
            <a:r>
              <a:rPr lang="en-US" dirty="0"/>
              <a:t>Check your understanding – 13.3 Scale to Larger Networks</a:t>
            </a:r>
            <a:endParaRPr lang="en-US" altLang="en-US" sz="5400" dirty="0"/>
          </a:p>
        </p:txBody>
      </p:sp>
    </p:spTree>
    <p:custDataLst>
      <p:tags r:id="rId1"/>
    </p:custDataLst>
    <p:extLst>
      <p:ext uri="{BB962C8B-B14F-4D97-AF65-F5344CB8AC3E}">
        <p14:creationId xmlns:p14="http://schemas.microsoft.com/office/powerpoint/2010/main" val="1593929704"/>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eaLnBrk="1" hangingPunct="1"/>
            <a:r>
              <a:rPr lang="en-US" sz="2400" dirty="0"/>
              <a:t>13.4 Verify Connectivity</a:t>
            </a:r>
            <a:endParaRPr lang="en-US" sz="2400" dirty="0">
              <a:solidFill>
                <a:srgbClr val="00B0F0"/>
              </a:solidFill>
            </a:endParaRPr>
          </a:p>
        </p:txBody>
      </p:sp>
    </p:spTree>
    <p:extLst>
      <p:ext uri="{BB962C8B-B14F-4D97-AF65-F5344CB8AC3E}">
        <p14:creationId xmlns:p14="http://schemas.microsoft.com/office/powerpoint/2010/main" val="203566801"/>
      </p:ext>
    </p:extLst>
  </p:cSld>
  <p:clrMapOvr>
    <a:masterClrMapping/>
  </p:clrMapOvr>
  <p:transition>
    <p:wipe dir="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458240"/>
            <a:ext cx="8345488" cy="731837"/>
          </a:xfrm>
        </p:spPr>
        <p:txBody>
          <a:bodyPr/>
          <a:lstStyle/>
          <a:p>
            <a:r>
              <a:rPr lang="en-US" sz="1800" dirty="0">
                <a:latin typeface="Century Gothic" panose="020B0502020202020204" pitchFamily="34" charset="0"/>
              </a:rPr>
              <a:t>Verify Connectivity</a:t>
            </a:r>
            <a:br>
              <a:rPr lang="en-US" sz="3600" dirty="0">
                <a:latin typeface="Century Gothic" panose="020B0502020202020204" pitchFamily="34" charset="0"/>
              </a:rPr>
            </a:br>
            <a:r>
              <a:rPr lang="en-US" sz="2800" dirty="0">
                <a:latin typeface="Century Gothic" panose="020B0502020202020204" pitchFamily="34" charset="0"/>
              </a:rPr>
              <a:t>Verify Connectivity with Ping</a:t>
            </a:r>
          </a:p>
        </p:txBody>
      </p:sp>
      <p:sp>
        <p:nvSpPr>
          <p:cNvPr id="5" name="Content Placeholder 4">
            <a:extLst>
              <a:ext uri="{FF2B5EF4-FFF2-40B4-BE49-F238E27FC236}">
                <a16:creationId xmlns:a16="http://schemas.microsoft.com/office/drawing/2014/main" id="{83EF1FB9-F0A5-499F-86F9-615E8074EB5B}"/>
              </a:ext>
            </a:extLst>
          </p:cNvPr>
          <p:cNvSpPr>
            <a:spLocks noGrp="1"/>
          </p:cNvSpPr>
          <p:nvPr>
            <p:ph idx="1"/>
          </p:nvPr>
        </p:nvSpPr>
        <p:spPr>
          <a:xfrm>
            <a:off x="133351" y="1145910"/>
            <a:ext cx="8621369" cy="1774104"/>
          </a:xfrm>
        </p:spPr>
        <p:txBody>
          <a:bodyPr/>
          <a:lstStyle/>
          <a:p>
            <a:pPr marL="0" indent="0" algn="just"/>
            <a:r>
              <a:rPr lang="en-US" sz="1800" dirty="0">
                <a:solidFill>
                  <a:srgbClr val="000000"/>
                </a:solidFill>
                <a:latin typeface="Century Gothic" panose="020B0502020202020204" pitchFamily="34" charset="0"/>
              </a:rPr>
              <a:t>Whether your network is small and new, or you are scaling an existing network, you will always want to be able to verify that your components are properly connected to each other and to the internet. </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The ping command, available on most operating systems, is the most effective way to quickly test Layer 3 connectivity between a source and destination IP address.</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The ping command uses the Internet Control Message Protocol (ICMP) echo (ICMP Type 8) and echo reply (ICMP Type 0) messages. </a:t>
            </a:r>
          </a:p>
        </p:txBody>
      </p:sp>
      <p:pic>
        <p:nvPicPr>
          <p:cNvPr id="8" name="Picture 7">
            <a:extLst>
              <a:ext uri="{FF2B5EF4-FFF2-40B4-BE49-F238E27FC236}">
                <a16:creationId xmlns:a16="http://schemas.microsoft.com/office/drawing/2014/main" id="{617B48B4-4445-4E88-845E-13CC7F3D98F2}"/>
              </a:ext>
            </a:extLst>
          </p:cNvPr>
          <p:cNvPicPr>
            <a:picLocks noChangeAspect="1"/>
          </p:cNvPicPr>
          <p:nvPr/>
        </p:nvPicPr>
        <p:blipFill>
          <a:blip r:embed="rId3"/>
          <a:stretch>
            <a:fillRect/>
          </a:stretch>
        </p:blipFill>
        <p:spPr>
          <a:xfrm>
            <a:off x="133352" y="3490041"/>
            <a:ext cx="5884858" cy="1851359"/>
          </a:xfrm>
          <a:prstGeom prst="rect">
            <a:avLst/>
          </a:prstGeom>
        </p:spPr>
      </p:pic>
      <p:pic>
        <p:nvPicPr>
          <p:cNvPr id="9" name="Picture 8">
            <a:extLst>
              <a:ext uri="{FF2B5EF4-FFF2-40B4-BE49-F238E27FC236}">
                <a16:creationId xmlns:a16="http://schemas.microsoft.com/office/drawing/2014/main" id="{BEBE6953-619E-456B-861D-F9EACA61C9BE}"/>
              </a:ext>
            </a:extLst>
          </p:cNvPr>
          <p:cNvPicPr>
            <a:picLocks noChangeAspect="1"/>
          </p:cNvPicPr>
          <p:nvPr/>
        </p:nvPicPr>
        <p:blipFill>
          <a:blip r:embed="rId4"/>
          <a:stretch>
            <a:fillRect/>
          </a:stretch>
        </p:blipFill>
        <p:spPr>
          <a:xfrm>
            <a:off x="3326882" y="4954384"/>
            <a:ext cx="5817117" cy="1654613"/>
          </a:xfrm>
          <a:prstGeom prst="rect">
            <a:avLst/>
          </a:prstGeom>
        </p:spPr>
      </p:pic>
    </p:spTree>
    <p:extLst>
      <p:ext uri="{BB962C8B-B14F-4D97-AF65-F5344CB8AC3E}">
        <p14:creationId xmlns:p14="http://schemas.microsoft.com/office/powerpoint/2010/main" val="3286994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574618"/>
            <a:ext cx="8345488" cy="731837"/>
          </a:xfrm>
        </p:spPr>
        <p:txBody>
          <a:bodyPr/>
          <a:lstStyle/>
          <a:p>
            <a:r>
              <a:rPr lang="en-US" sz="1800" dirty="0">
                <a:latin typeface="Century Gothic" panose="020B0502020202020204" pitchFamily="34" charset="0"/>
              </a:rPr>
              <a:t>Verify Connectivity</a:t>
            </a:r>
            <a:br>
              <a:rPr lang="en-US" sz="3600" dirty="0">
                <a:latin typeface="Century Gothic" panose="020B0502020202020204" pitchFamily="34" charset="0"/>
              </a:rPr>
            </a:br>
            <a:r>
              <a:rPr lang="en-US" sz="2800" dirty="0">
                <a:latin typeface="Century Gothic" panose="020B0502020202020204" pitchFamily="34" charset="0"/>
              </a:rPr>
              <a:t>Verify Connectivity with Ping (Cont.)</a:t>
            </a:r>
          </a:p>
        </p:txBody>
      </p:sp>
      <p:sp>
        <p:nvSpPr>
          <p:cNvPr id="5" name="Content Placeholder 4">
            <a:extLst>
              <a:ext uri="{FF2B5EF4-FFF2-40B4-BE49-F238E27FC236}">
                <a16:creationId xmlns:a16="http://schemas.microsoft.com/office/drawing/2014/main" id="{83EF1FB9-F0A5-499F-86F9-615E8074EB5B}"/>
              </a:ext>
            </a:extLst>
          </p:cNvPr>
          <p:cNvSpPr>
            <a:spLocks noGrp="1"/>
          </p:cNvSpPr>
          <p:nvPr>
            <p:ph idx="1"/>
          </p:nvPr>
        </p:nvSpPr>
        <p:spPr>
          <a:xfrm>
            <a:off x="257175" y="1482351"/>
            <a:ext cx="8497544" cy="1201738"/>
          </a:xfrm>
        </p:spPr>
        <p:txBody>
          <a:bodyPr/>
          <a:lstStyle/>
          <a:p>
            <a:pPr marL="0" indent="0" algn="just"/>
            <a:r>
              <a:rPr lang="en-US" sz="1800" dirty="0">
                <a:solidFill>
                  <a:srgbClr val="000000"/>
                </a:solidFill>
                <a:latin typeface="Century Gothic" panose="020B0502020202020204" pitchFamily="34" charset="0"/>
              </a:rPr>
              <a:t>On a Windows 10 host, the ping command sends four consecutive ICMP echo messages and expects four consecutive ICMP echo replies from the destination. The IOS ping sends five ICMP echo messages and displays an indicator for each ICMP echo reply received.</a:t>
            </a:r>
          </a:p>
          <a:p>
            <a:pPr marL="0" indent="0" algn="l"/>
            <a:endParaRPr lang="en-US" sz="1800" dirty="0">
              <a:solidFill>
                <a:srgbClr val="000000"/>
              </a:solidFill>
              <a:latin typeface="Century Gothic" panose="020B0502020202020204" pitchFamily="34" charset="0"/>
            </a:endParaRPr>
          </a:p>
          <a:p>
            <a:pPr marL="0" indent="0" algn="l"/>
            <a:r>
              <a:rPr lang="en-US" sz="1800" dirty="0">
                <a:solidFill>
                  <a:srgbClr val="000000"/>
                </a:solidFill>
                <a:latin typeface="Century Gothic" panose="020B0502020202020204" pitchFamily="34" charset="0"/>
              </a:rPr>
              <a:t>IOS Ping Indicators are as follows:</a:t>
            </a:r>
          </a:p>
          <a:p>
            <a:pPr marL="342900" indent="-342900" algn="l">
              <a:buFont typeface="Arial" panose="020B0604020202020204" pitchFamily="34" charset="0"/>
              <a:buChar char="•"/>
            </a:pPr>
            <a:endParaRPr lang="en-US" sz="1600" b="1" dirty="0">
              <a:solidFill>
                <a:srgbClr val="000000"/>
              </a:solidFill>
              <a:latin typeface="Century Gothic" panose="020B0502020202020204" pitchFamily="34" charset="0"/>
            </a:endParaRPr>
          </a:p>
          <a:p>
            <a:pPr marL="342900" indent="-342900" algn="l">
              <a:buFont typeface="Arial" panose="020B0604020202020204" pitchFamily="34" charset="0"/>
              <a:buChar char="•"/>
            </a:pPr>
            <a:endParaRPr lang="en-US" sz="1600" b="1" dirty="0">
              <a:solidFill>
                <a:srgbClr val="000000"/>
              </a:solidFill>
              <a:latin typeface="Century Gothic" panose="020B0502020202020204" pitchFamily="34" charset="0"/>
            </a:endParaRPr>
          </a:p>
          <a:p>
            <a:pPr marL="342900" indent="-342900" algn="l">
              <a:buFont typeface="Arial" panose="020B0604020202020204" pitchFamily="34" charset="0"/>
              <a:buChar char="•"/>
            </a:pPr>
            <a:endParaRPr lang="en-US" sz="1600" b="1" dirty="0">
              <a:solidFill>
                <a:srgbClr val="000000"/>
              </a:solidFill>
              <a:latin typeface="Century Gothic" panose="020B0502020202020204" pitchFamily="34" charset="0"/>
            </a:endParaRPr>
          </a:p>
          <a:p>
            <a:pPr marL="342900" indent="-342900" algn="l">
              <a:buFont typeface="Arial" panose="020B0604020202020204" pitchFamily="34" charset="0"/>
              <a:buChar char="•"/>
            </a:pPr>
            <a:endParaRPr lang="en-US" sz="1600" b="1" dirty="0">
              <a:solidFill>
                <a:srgbClr val="000000"/>
              </a:solidFill>
              <a:latin typeface="Century Gothic" panose="020B0502020202020204" pitchFamily="34" charset="0"/>
            </a:endParaRPr>
          </a:p>
          <a:p>
            <a:pPr marL="342900" indent="-342900" algn="l">
              <a:buFont typeface="Arial" panose="020B0604020202020204" pitchFamily="34" charset="0"/>
              <a:buChar char="•"/>
            </a:pPr>
            <a:endParaRPr lang="en-US" sz="1600" b="1" dirty="0">
              <a:solidFill>
                <a:srgbClr val="000000"/>
              </a:solidFill>
              <a:latin typeface="Century Gothic" panose="020B0502020202020204" pitchFamily="34" charset="0"/>
            </a:endParaRPr>
          </a:p>
          <a:p>
            <a:pPr marL="342900" indent="-342900" algn="l">
              <a:buFont typeface="Arial" panose="020B0604020202020204" pitchFamily="34" charset="0"/>
              <a:buChar char="•"/>
            </a:pPr>
            <a:endParaRPr lang="en-US" sz="1600" b="1" dirty="0">
              <a:solidFill>
                <a:srgbClr val="000000"/>
              </a:solidFill>
              <a:latin typeface="Century Gothic" panose="020B0502020202020204" pitchFamily="34" charset="0"/>
            </a:endParaRPr>
          </a:p>
          <a:p>
            <a:pPr marL="342900" indent="-342900" algn="l">
              <a:buFont typeface="Arial" panose="020B0604020202020204" pitchFamily="34" charset="0"/>
              <a:buChar char="•"/>
            </a:pPr>
            <a:endParaRPr lang="en-US" sz="1600" b="1" dirty="0">
              <a:solidFill>
                <a:srgbClr val="000000"/>
              </a:solidFill>
              <a:latin typeface="Century Gothic" panose="020B0502020202020204" pitchFamily="34" charset="0"/>
            </a:endParaRPr>
          </a:p>
          <a:p>
            <a:pPr marL="342900" indent="-342900" algn="l">
              <a:buFont typeface="Arial" panose="020B0604020202020204" pitchFamily="34" charset="0"/>
              <a:buChar char="•"/>
            </a:pPr>
            <a:endParaRPr lang="en-US" sz="1600" b="1" dirty="0">
              <a:solidFill>
                <a:srgbClr val="000000"/>
              </a:solidFill>
              <a:latin typeface="Century Gothic" panose="020B0502020202020204" pitchFamily="34" charset="0"/>
            </a:endParaRPr>
          </a:p>
        </p:txBody>
      </p:sp>
      <p:graphicFrame>
        <p:nvGraphicFramePr>
          <p:cNvPr id="6" name="Table 6">
            <a:extLst>
              <a:ext uri="{FF2B5EF4-FFF2-40B4-BE49-F238E27FC236}">
                <a16:creationId xmlns:a16="http://schemas.microsoft.com/office/drawing/2014/main" id="{03F69F7F-539D-4510-8B57-D1F149A77EAA}"/>
              </a:ext>
            </a:extLst>
          </p:cNvPr>
          <p:cNvGraphicFramePr>
            <a:graphicFrameLocks noGrp="1"/>
          </p:cNvGraphicFramePr>
          <p:nvPr>
            <p:extLst>
              <p:ext uri="{D42A27DB-BD31-4B8C-83A1-F6EECF244321}">
                <p14:modId xmlns:p14="http://schemas.microsoft.com/office/powerpoint/2010/main" val="4208451799"/>
              </p:ext>
            </p:extLst>
          </p:nvPr>
        </p:nvGraphicFramePr>
        <p:xfrm>
          <a:off x="257175" y="3575931"/>
          <a:ext cx="8661704" cy="2575560"/>
        </p:xfrm>
        <a:graphic>
          <a:graphicData uri="http://schemas.openxmlformats.org/drawingml/2006/table">
            <a:tbl>
              <a:tblPr firstRow="1" bandRow="1">
                <a:tableStyleId>{5C22544A-7EE6-4342-B048-85BDC9FD1C3A}</a:tableStyleId>
              </a:tblPr>
              <a:tblGrid>
                <a:gridCol w="984116">
                  <a:extLst>
                    <a:ext uri="{9D8B030D-6E8A-4147-A177-3AD203B41FA5}">
                      <a16:colId xmlns:a16="http://schemas.microsoft.com/office/drawing/2014/main" val="1295102679"/>
                    </a:ext>
                  </a:extLst>
                </a:gridCol>
                <a:gridCol w="7677588">
                  <a:extLst>
                    <a:ext uri="{9D8B030D-6E8A-4147-A177-3AD203B41FA5}">
                      <a16:colId xmlns:a16="http://schemas.microsoft.com/office/drawing/2014/main" val="252758851"/>
                    </a:ext>
                  </a:extLst>
                </a:gridCol>
              </a:tblGrid>
              <a:tr h="0">
                <a:tc>
                  <a:txBody>
                    <a:bodyPr/>
                    <a:lstStyle/>
                    <a:p>
                      <a:pPr algn="l" fontAlgn="ctr"/>
                      <a:r>
                        <a:rPr lang="en-US" sz="1600" dirty="0">
                          <a:effectLst/>
                          <a:latin typeface="Century Gothic" panose="020B0502020202020204" pitchFamily="34" charset="0"/>
                        </a:rPr>
                        <a:t>Element</a:t>
                      </a:r>
                    </a:p>
                  </a:txBody>
                  <a:tcPr marL="47625" marR="47625" marT="47625" marB="47625" anchor="ctr"/>
                </a:tc>
                <a:tc>
                  <a:txBody>
                    <a:bodyPr/>
                    <a:lstStyle/>
                    <a:p>
                      <a:pPr algn="l" fontAlgn="ctr"/>
                      <a:r>
                        <a:rPr lang="en-US" sz="1600" dirty="0">
                          <a:effectLst/>
                          <a:latin typeface="Century Gothic" panose="020B0502020202020204" pitchFamily="34" charset="0"/>
                        </a:rPr>
                        <a:t>Description</a:t>
                      </a:r>
                    </a:p>
                  </a:txBody>
                  <a:tcPr marL="47625" marR="47625" marT="47625" marB="47625" anchor="ctr"/>
                </a:tc>
                <a:extLst>
                  <a:ext uri="{0D108BD9-81ED-4DB2-BD59-A6C34878D82A}">
                    <a16:rowId xmlns:a16="http://schemas.microsoft.com/office/drawing/2014/main" val="3056744586"/>
                  </a:ext>
                </a:extLst>
              </a:tr>
              <a:tr h="370840">
                <a:tc>
                  <a:txBody>
                    <a:bodyPr/>
                    <a:lstStyle/>
                    <a:p>
                      <a:pPr fontAlgn="ctr"/>
                      <a:r>
                        <a:rPr lang="en-US" sz="1600" b="1">
                          <a:solidFill>
                            <a:srgbClr val="000000"/>
                          </a:solidFill>
                          <a:effectLst/>
                          <a:latin typeface="Century Gothic" panose="020B0502020202020204" pitchFamily="34" charset="0"/>
                        </a:rPr>
                        <a:t>!</a:t>
                      </a:r>
                      <a:endParaRPr lang="en-US" sz="1600" b="0">
                        <a:solidFill>
                          <a:srgbClr val="000000"/>
                        </a:solidFill>
                        <a:effectLst/>
                        <a:latin typeface="Century Gothic" panose="020B0502020202020204" pitchFamily="34" charset="0"/>
                      </a:endParaRPr>
                    </a:p>
                  </a:txBody>
                  <a:tcPr marL="47625" marR="47625" marT="47625" marB="47625" anchor="ctr"/>
                </a:tc>
                <a:tc>
                  <a:txBody>
                    <a:bodyPr/>
                    <a:lstStyle/>
                    <a:p>
                      <a:pPr fontAlgn="ctr">
                        <a:buFont typeface="Arial" panose="020B0604020202020204" pitchFamily="34" charset="0"/>
                        <a:buChar char="•"/>
                      </a:pPr>
                      <a:r>
                        <a:rPr lang="en-US" sz="1600" b="0" dirty="0">
                          <a:solidFill>
                            <a:srgbClr val="000000"/>
                          </a:solidFill>
                          <a:effectLst/>
                          <a:latin typeface="Century Gothic" panose="020B0502020202020204" pitchFamily="34" charset="0"/>
                        </a:rPr>
                        <a:t>Exclamation mark indicates successful receipt of an echo reply message.</a:t>
                      </a:r>
                    </a:p>
                    <a:p>
                      <a:pPr fontAlgn="ctr">
                        <a:buFont typeface="Arial" panose="020B0604020202020204" pitchFamily="34" charset="0"/>
                        <a:buChar char="•"/>
                      </a:pPr>
                      <a:r>
                        <a:rPr lang="en-US" sz="1600" b="0" dirty="0">
                          <a:solidFill>
                            <a:srgbClr val="000000"/>
                          </a:solidFill>
                          <a:effectLst/>
                          <a:latin typeface="Century Gothic" panose="020B0502020202020204" pitchFamily="34" charset="0"/>
                        </a:rPr>
                        <a:t>It validates a Layer 3 connection between source and destination.</a:t>
                      </a:r>
                    </a:p>
                  </a:txBody>
                  <a:tcPr marL="47625" marR="47625" marT="47625" marB="47625" anchor="ctr"/>
                </a:tc>
                <a:extLst>
                  <a:ext uri="{0D108BD9-81ED-4DB2-BD59-A6C34878D82A}">
                    <a16:rowId xmlns:a16="http://schemas.microsoft.com/office/drawing/2014/main" val="1949256186"/>
                  </a:ext>
                </a:extLst>
              </a:tr>
              <a:tr h="370840">
                <a:tc>
                  <a:txBody>
                    <a:bodyPr/>
                    <a:lstStyle/>
                    <a:p>
                      <a:pPr fontAlgn="ctr"/>
                      <a:r>
                        <a:rPr lang="en-US" sz="1600" b="1">
                          <a:solidFill>
                            <a:srgbClr val="000000"/>
                          </a:solidFill>
                          <a:effectLst/>
                          <a:latin typeface="Century Gothic" panose="020B0502020202020204" pitchFamily="34" charset="0"/>
                        </a:rPr>
                        <a:t>.</a:t>
                      </a:r>
                      <a:endParaRPr lang="en-US" sz="1600" b="0">
                        <a:solidFill>
                          <a:srgbClr val="000000"/>
                        </a:solidFill>
                        <a:effectLst/>
                        <a:latin typeface="Century Gothic" panose="020B0502020202020204" pitchFamily="34" charset="0"/>
                      </a:endParaRPr>
                    </a:p>
                  </a:txBody>
                  <a:tcPr marL="47625" marR="47625" marT="47625" marB="47625" anchor="ctr"/>
                </a:tc>
                <a:tc>
                  <a:txBody>
                    <a:bodyPr/>
                    <a:lstStyle/>
                    <a:p>
                      <a:pPr fontAlgn="ctr">
                        <a:buFont typeface="Arial" panose="020B0604020202020204" pitchFamily="34" charset="0"/>
                        <a:buChar char="•"/>
                      </a:pPr>
                      <a:r>
                        <a:rPr lang="en-US" sz="1600" b="0" dirty="0">
                          <a:solidFill>
                            <a:srgbClr val="000000"/>
                          </a:solidFill>
                          <a:effectLst/>
                          <a:latin typeface="Century Gothic" panose="020B0502020202020204" pitchFamily="34" charset="0"/>
                        </a:rPr>
                        <a:t>A period means that time expired waiting for an echo reply message.</a:t>
                      </a:r>
                    </a:p>
                    <a:p>
                      <a:pPr fontAlgn="ctr">
                        <a:buFont typeface="Arial" panose="020B0604020202020204" pitchFamily="34" charset="0"/>
                        <a:buChar char="•"/>
                      </a:pPr>
                      <a:r>
                        <a:rPr lang="en-US" sz="1600" b="0" dirty="0">
                          <a:solidFill>
                            <a:srgbClr val="000000"/>
                          </a:solidFill>
                          <a:effectLst/>
                          <a:latin typeface="Century Gothic" panose="020B0502020202020204" pitchFamily="34" charset="0"/>
                        </a:rPr>
                        <a:t>This indicates a connectivity problem occurred somewhere along the path.</a:t>
                      </a:r>
                    </a:p>
                  </a:txBody>
                  <a:tcPr marL="47625" marR="47625" marT="47625" marB="47625" anchor="ctr"/>
                </a:tc>
                <a:extLst>
                  <a:ext uri="{0D108BD9-81ED-4DB2-BD59-A6C34878D82A}">
                    <a16:rowId xmlns:a16="http://schemas.microsoft.com/office/drawing/2014/main" val="51423680"/>
                  </a:ext>
                </a:extLst>
              </a:tr>
              <a:tr h="370840">
                <a:tc>
                  <a:txBody>
                    <a:bodyPr/>
                    <a:lstStyle/>
                    <a:p>
                      <a:pPr fontAlgn="ctr"/>
                      <a:r>
                        <a:rPr lang="en-US" sz="1600" b="1" dirty="0">
                          <a:solidFill>
                            <a:srgbClr val="000000"/>
                          </a:solidFill>
                          <a:effectLst/>
                          <a:latin typeface="Century Gothic" panose="020B0502020202020204" pitchFamily="34" charset="0"/>
                        </a:rPr>
                        <a:t>U</a:t>
                      </a:r>
                      <a:endParaRPr lang="en-US" sz="1600" b="0" dirty="0">
                        <a:solidFill>
                          <a:srgbClr val="000000"/>
                        </a:solidFill>
                        <a:effectLst/>
                        <a:latin typeface="Century Gothic" panose="020B0502020202020204" pitchFamily="34" charset="0"/>
                      </a:endParaRPr>
                    </a:p>
                  </a:txBody>
                  <a:tcPr marL="47625" marR="47625" marT="47625" marB="47625" anchor="ctr"/>
                </a:tc>
                <a:tc>
                  <a:txBody>
                    <a:bodyPr/>
                    <a:lstStyle/>
                    <a:p>
                      <a:pPr fontAlgn="ctr">
                        <a:buFont typeface="Arial" panose="020B0604020202020204" pitchFamily="34" charset="0"/>
                        <a:buChar char="•"/>
                      </a:pPr>
                      <a:r>
                        <a:rPr lang="en-US" sz="1600" b="0" dirty="0">
                          <a:solidFill>
                            <a:srgbClr val="000000"/>
                          </a:solidFill>
                          <a:effectLst/>
                          <a:latin typeface="Century Gothic" panose="020B0502020202020204" pitchFamily="34" charset="0"/>
                        </a:rPr>
                        <a:t>Uppercase </a:t>
                      </a:r>
                      <a:r>
                        <a:rPr lang="en-US" sz="1600" b="1" dirty="0">
                          <a:solidFill>
                            <a:srgbClr val="000000"/>
                          </a:solidFill>
                          <a:effectLst/>
                          <a:latin typeface="Century Gothic" panose="020B0502020202020204" pitchFamily="34" charset="0"/>
                        </a:rPr>
                        <a:t>U</a:t>
                      </a:r>
                      <a:r>
                        <a:rPr lang="en-US" sz="1600" b="0" dirty="0">
                          <a:solidFill>
                            <a:srgbClr val="000000"/>
                          </a:solidFill>
                          <a:effectLst/>
                          <a:latin typeface="Century Gothic" panose="020B0502020202020204" pitchFamily="34" charset="0"/>
                        </a:rPr>
                        <a:t> indicates a router along the path responded with an ICMP Type 3 “destination unreachable” error message.</a:t>
                      </a:r>
                    </a:p>
                    <a:p>
                      <a:pPr fontAlgn="ctr">
                        <a:buFont typeface="Arial" panose="020B0604020202020204" pitchFamily="34" charset="0"/>
                        <a:buChar char="•"/>
                      </a:pPr>
                      <a:r>
                        <a:rPr lang="en-US" sz="1600" b="0" dirty="0">
                          <a:solidFill>
                            <a:srgbClr val="000000"/>
                          </a:solidFill>
                          <a:effectLst/>
                          <a:latin typeface="Century Gothic" panose="020B0502020202020204" pitchFamily="34" charset="0"/>
                        </a:rPr>
                        <a:t>Possible reasons include the router does not know the direction to the destination network or it could not find the host on the destination network.</a:t>
                      </a:r>
                    </a:p>
                  </a:txBody>
                  <a:tcPr marL="47625" marR="47625" marT="47625" marB="47625" anchor="ctr"/>
                </a:tc>
                <a:extLst>
                  <a:ext uri="{0D108BD9-81ED-4DB2-BD59-A6C34878D82A}">
                    <a16:rowId xmlns:a16="http://schemas.microsoft.com/office/drawing/2014/main" val="3522231268"/>
                  </a:ext>
                </a:extLst>
              </a:tr>
            </a:tbl>
          </a:graphicData>
        </a:graphic>
      </p:graphicFrame>
      <p:sp>
        <p:nvSpPr>
          <p:cNvPr id="2" name="TextBox 1">
            <a:extLst>
              <a:ext uri="{FF2B5EF4-FFF2-40B4-BE49-F238E27FC236}">
                <a16:creationId xmlns:a16="http://schemas.microsoft.com/office/drawing/2014/main" id="{3341920A-2AC3-4077-BEB9-5EF9B3E51CE8}"/>
              </a:ext>
            </a:extLst>
          </p:cNvPr>
          <p:cNvSpPr txBox="1"/>
          <p:nvPr/>
        </p:nvSpPr>
        <p:spPr>
          <a:xfrm>
            <a:off x="433659" y="6404637"/>
            <a:ext cx="8321060" cy="424732"/>
          </a:xfrm>
          <a:prstGeom prst="rect">
            <a:avLst/>
          </a:prstGeom>
          <a:noFill/>
        </p:spPr>
        <p:txBody>
          <a:bodyPr wrap="none" rtlCol="0">
            <a:spAutoFit/>
          </a:bodyPr>
          <a:lstStyle/>
          <a:p>
            <a:r>
              <a:rPr lang="en-US" sz="1200" b="1" dirty="0">
                <a:solidFill>
                  <a:srgbClr val="000000"/>
                </a:solidFill>
              </a:rPr>
              <a:t>Note:</a:t>
            </a:r>
            <a:r>
              <a:rPr lang="en-US" sz="1200" dirty="0">
                <a:solidFill>
                  <a:srgbClr val="000000"/>
                </a:solidFill>
              </a:rPr>
              <a:t> Other possible ping replies include Q, M, ?, or &amp;. However, the meaning of these are out of scope for this module.</a:t>
            </a:r>
          </a:p>
          <a:p>
            <a:endParaRPr lang="en-US" sz="1200" dirty="0"/>
          </a:p>
        </p:txBody>
      </p:sp>
    </p:spTree>
    <p:extLst>
      <p:ext uri="{BB962C8B-B14F-4D97-AF65-F5344CB8AC3E}">
        <p14:creationId xmlns:p14="http://schemas.microsoft.com/office/powerpoint/2010/main" val="882431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857251"/>
            <a:ext cx="7786532" cy="731837"/>
          </a:xfrm>
        </p:spPr>
        <p:txBody>
          <a:bodyPr/>
          <a:lstStyle/>
          <a:p>
            <a:r>
              <a:rPr lang="en-US" sz="2000" dirty="0">
                <a:latin typeface="Century Gothic" panose="020B0502020202020204" pitchFamily="34" charset="0"/>
              </a:rPr>
              <a:t>Verify Connectivity</a:t>
            </a:r>
            <a:br>
              <a:rPr lang="en-US" sz="4000" dirty="0">
                <a:latin typeface="Century Gothic" panose="020B0502020202020204" pitchFamily="34" charset="0"/>
              </a:rPr>
            </a:br>
            <a:r>
              <a:rPr lang="en-US" dirty="0">
                <a:latin typeface="Century Gothic" panose="020B0502020202020204" pitchFamily="34" charset="0"/>
              </a:rPr>
              <a:t>Extended Ping</a:t>
            </a:r>
          </a:p>
        </p:txBody>
      </p:sp>
      <p:sp>
        <p:nvSpPr>
          <p:cNvPr id="7" name="Content Placeholder 6">
            <a:extLst>
              <a:ext uri="{FF2B5EF4-FFF2-40B4-BE49-F238E27FC236}">
                <a16:creationId xmlns:a16="http://schemas.microsoft.com/office/drawing/2014/main" id="{392730A1-8E01-4B1C-80A8-4DC1FCCA5D82}"/>
              </a:ext>
            </a:extLst>
          </p:cNvPr>
          <p:cNvSpPr>
            <a:spLocks noGrp="1"/>
          </p:cNvSpPr>
          <p:nvPr>
            <p:ph idx="1"/>
          </p:nvPr>
        </p:nvSpPr>
        <p:spPr>
          <a:xfrm>
            <a:off x="266702" y="1589088"/>
            <a:ext cx="3474026" cy="3627727"/>
          </a:xfrm>
        </p:spPr>
        <p:txBody>
          <a:bodyPr/>
          <a:lstStyle/>
          <a:p>
            <a:pPr marL="0" indent="0" algn="just"/>
            <a:r>
              <a:rPr lang="en-US" sz="1800" dirty="0">
                <a:solidFill>
                  <a:srgbClr val="000000"/>
                </a:solidFill>
                <a:latin typeface="Century Gothic" panose="020B0502020202020204" pitchFamily="34" charset="0"/>
              </a:rPr>
              <a:t>The Cisco IOS offers an "extended" mode of the </a:t>
            </a:r>
            <a:r>
              <a:rPr lang="en-US" sz="1800" b="1" dirty="0">
                <a:solidFill>
                  <a:srgbClr val="000000"/>
                </a:solidFill>
                <a:latin typeface="Century Gothic" panose="020B0502020202020204" pitchFamily="34" charset="0"/>
              </a:rPr>
              <a:t>ping</a:t>
            </a:r>
            <a:r>
              <a:rPr lang="en-US" sz="1800" dirty="0">
                <a:solidFill>
                  <a:srgbClr val="000000"/>
                </a:solidFill>
                <a:latin typeface="Century Gothic" panose="020B0502020202020204" pitchFamily="34" charset="0"/>
              </a:rPr>
              <a:t> command.</a:t>
            </a:r>
          </a:p>
          <a:p>
            <a:pPr marL="0" indent="0" algn="just"/>
            <a:endParaRPr lang="en-US" sz="1800" dirty="0">
              <a:solidFill>
                <a:srgbClr val="000000"/>
              </a:solidFill>
              <a:latin typeface="Century Gothic" panose="020B0502020202020204" pitchFamily="34" charset="0"/>
            </a:endParaRPr>
          </a:p>
          <a:p>
            <a:pPr marL="0" indent="0" algn="just"/>
            <a:r>
              <a:rPr lang="en-US" sz="1800" dirty="0">
                <a:solidFill>
                  <a:srgbClr val="000000"/>
                </a:solidFill>
                <a:latin typeface="Century Gothic" panose="020B0502020202020204" pitchFamily="34" charset="0"/>
              </a:rPr>
              <a:t>Extended ping is entered in privileged EXEC mode by typing </a:t>
            </a:r>
            <a:r>
              <a:rPr lang="en-US" sz="1800" b="1" dirty="0">
                <a:solidFill>
                  <a:srgbClr val="000000"/>
                </a:solidFill>
                <a:latin typeface="Century Gothic" panose="020B0502020202020204" pitchFamily="34" charset="0"/>
              </a:rPr>
              <a:t>ping</a:t>
            </a:r>
            <a:r>
              <a:rPr lang="en-US" sz="1800" dirty="0">
                <a:solidFill>
                  <a:srgbClr val="000000"/>
                </a:solidFill>
                <a:latin typeface="Century Gothic" panose="020B0502020202020204" pitchFamily="34" charset="0"/>
              </a:rPr>
              <a:t> without a destination IP address. You will then be given several prompts to customize the extended </a:t>
            </a:r>
            <a:r>
              <a:rPr lang="en-US" sz="1800" b="1" dirty="0">
                <a:solidFill>
                  <a:srgbClr val="000000"/>
                </a:solidFill>
                <a:latin typeface="Century Gothic" panose="020B0502020202020204" pitchFamily="34" charset="0"/>
              </a:rPr>
              <a:t>ping</a:t>
            </a:r>
            <a:r>
              <a:rPr lang="en-US" sz="1800" dirty="0">
                <a:solidFill>
                  <a:srgbClr val="000000"/>
                </a:solidFill>
                <a:latin typeface="Century Gothic" panose="020B0502020202020204" pitchFamily="34" charset="0"/>
              </a:rPr>
              <a:t>.</a:t>
            </a:r>
          </a:p>
          <a:p>
            <a:pPr marL="0" indent="0" algn="just"/>
            <a:endParaRPr lang="en-US" sz="1800" b="1" dirty="0">
              <a:solidFill>
                <a:srgbClr val="000000"/>
              </a:solidFill>
              <a:latin typeface="Century Gothic" panose="020B0502020202020204" pitchFamily="34" charset="0"/>
            </a:endParaRPr>
          </a:p>
          <a:p>
            <a:pPr marL="0" indent="0" algn="just"/>
            <a:r>
              <a:rPr lang="en-US" sz="1800" b="1" dirty="0">
                <a:solidFill>
                  <a:srgbClr val="000000"/>
                </a:solidFill>
                <a:latin typeface="Century Gothic" panose="020B0502020202020204" pitchFamily="34" charset="0"/>
              </a:rPr>
              <a:t>Note:</a:t>
            </a:r>
            <a:r>
              <a:rPr lang="en-US" sz="1800" dirty="0">
                <a:solidFill>
                  <a:srgbClr val="000000"/>
                </a:solidFill>
                <a:latin typeface="Century Gothic" panose="020B0502020202020204" pitchFamily="34" charset="0"/>
              </a:rPr>
              <a:t> Pressing </a:t>
            </a:r>
            <a:r>
              <a:rPr lang="en-US" sz="1800" b="1" dirty="0">
                <a:solidFill>
                  <a:srgbClr val="000000"/>
                </a:solidFill>
                <a:latin typeface="Century Gothic" panose="020B0502020202020204" pitchFamily="34" charset="0"/>
              </a:rPr>
              <a:t>Enter</a:t>
            </a:r>
            <a:r>
              <a:rPr lang="en-US" sz="1800" dirty="0">
                <a:solidFill>
                  <a:srgbClr val="000000"/>
                </a:solidFill>
                <a:latin typeface="Century Gothic" panose="020B0502020202020204" pitchFamily="34" charset="0"/>
              </a:rPr>
              <a:t> accepts the indicated default values. The </a:t>
            </a:r>
            <a:r>
              <a:rPr lang="en-US" sz="1800" b="1" dirty="0">
                <a:solidFill>
                  <a:srgbClr val="000000"/>
                </a:solidFill>
                <a:latin typeface="Century Gothic" panose="020B0502020202020204" pitchFamily="34" charset="0"/>
              </a:rPr>
              <a:t>ping ipv6</a:t>
            </a:r>
            <a:r>
              <a:rPr lang="en-US" sz="1800" dirty="0">
                <a:solidFill>
                  <a:srgbClr val="000000"/>
                </a:solidFill>
                <a:latin typeface="Century Gothic" panose="020B0502020202020204" pitchFamily="34" charset="0"/>
              </a:rPr>
              <a:t> command is used for IPv6 extended pings.</a:t>
            </a:r>
          </a:p>
          <a:p>
            <a:pPr marL="342900" indent="-342900" algn="l">
              <a:buFont typeface="Arial" panose="020B0604020202020204" pitchFamily="34" charset="0"/>
              <a:buChar char="•"/>
            </a:pPr>
            <a:endParaRPr lang="en-US" sz="1800" dirty="0">
              <a:solidFill>
                <a:srgbClr val="000000"/>
              </a:solidFill>
              <a:latin typeface="Century Gothic" panose="020B0502020202020204" pitchFamily="34" charset="0"/>
            </a:endParaRPr>
          </a:p>
        </p:txBody>
      </p:sp>
      <p:pic>
        <p:nvPicPr>
          <p:cNvPr id="8" name="Picture 7">
            <a:extLst>
              <a:ext uri="{FF2B5EF4-FFF2-40B4-BE49-F238E27FC236}">
                <a16:creationId xmlns:a16="http://schemas.microsoft.com/office/drawing/2014/main" id="{D6CF7F90-88E9-48D3-A067-4B1E2F997C7B}"/>
              </a:ext>
            </a:extLst>
          </p:cNvPr>
          <p:cNvPicPr>
            <a:picLocks noChangeAspect="1"/>
          </p:cNvPicPr>
          <p:nvPr/>
        </p:nvPicPr>
        <p:blipFill>
          <a:blip r:embed="rId3"/>
          <a:stretch>
            <a:fillRect/>
          </a:stretch>
        </p:blipFill>
        <p:spPr>
          <a:xfrm>
            <a:off x="3893266" y="1652012"/>
            <a:ext cx="5095364" cy="4179245"/>
          </a:xfrm>
          <a:prstGeom prst="rect">
            <a:avLst/>
          </a:prstGeom>
        </p:spPr>
      </p:pic>
    </p:spTree>
    <p:extLst>
      <p:ext uri="{BB962C8B-B14F-4D97-AF65-F5344CB8AC3E}">
        <p14:creationId xmlns:p14="http://schemas.microsoft.com/office/powerpoint/2010/main" val="2221727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33004" y="607869"/>
            <a:ext cx="8345488" cy="731837"/>
          </a:xfrm>
        </p:spPr>
        <p:txBody>
          <a:bodyPr/>
          <a:lstStyle/>
          <a:p>
            <a:r>
              <a:rPr lang="en-US" sz="1800" dirty="0">
                <a:latin typeface="Century Gothic" panose="020B0502020202020204" pitchFamily="34" charset="0"/>
              </a:rPr>
              <a:t>Verify Connectivity</a:t>
            </a:r>
            <a:br>
              <a:rPr lang="en-US" sz="3600" dirty="0">
                <a:latin typeface="Century Gothic" panose="020B0502020202020204" pitchFamily="34" charset="0"/>
              </a:rPr>
            </a:br>
            <a:r>
              <a:rPr lang="en-US" sz="2800" dirty="0">
                <a:latin typeface="Century Gothic" panose="020B0502020202020204" pitchFamily="34" charset="0"/>
              </a:rPr>
              <a:t>Verify Connectivity with Traceroute</a:t>
            </a:r>
          </a:p>
        </p:txBody>
      </p:sp>
      <p:sp>
        <p:nvSpPr>
          <p:cNvPr id="4" name="Content Placeholder 3">
            <a:extLst>
              <a:ext uri="{FF2B5EF4-FFF2-40B4-BE49-F238E27FC236}">
                <a16:creationId xmlns:a16="http://schemas.microsoft.com/office/drawing/2014/main" id="{B06288C0-797C-4446-90E4-651E1BB319F8}"/>
              </a:ext>
            </a:extLst>
          </p:cNvPr>
          <p:cNvSpPr>
            <a:spLocks noGrp="1"/>
          </p:cNvSpPr>
          <p:nvPr>
            <p:ph idx="1"/>
          </p:nvPr>
        </p:nvSpPr>
        <p:spPr>
          <a:xfrm>
            <a:off x="294930" y="1339706"/>
            <a:ext cx="8592794" cy="1449388"/>
          </a:xfrm>
        </p:spPr>
        <p:txBody>
          <a:bodyPr/>
          <a:lstStyle/>
          <a:p>
            <a:pPr marL="0" indent="0" algn="just"/>
            <a:r>
              <a:rPr lang="en-US" sz="1800" dirty="0">
                <a:solidFill>
                  <a:srgbClr val="000000"/>
                </a:solidFill>
                <a:latin typeface="Century Gothic" panose="020B0502020202020204" pitchFamily="34" charset="0"/>
              </a:rPr>
              <a:t>The ping command is useful to quickly determine if there is a Layer 3 connectivity problem. However, it does not identify where the problem is located along the path.</a:t>
            </a:r>
          </a:p>
          <a:p>
            <a:pPr marL="285750" indent="-285750" algn="just">
              <a:buFont typeface="Arial" panose="020B0604020202020204" pitchFamily="34" charset="0"/>
              <a:buChar char="•"/>
            </a:pPr>
            <a:r>
              <a:rPr lang="en-US" sz="1800" dirty="0">
                <a:solidFill>
                  <a:srgbClr val="000000"/>
                </a:solidFill>
                <a:latin typeface="Century Gothic" panose="020B0502020202020204" pitchFamily="34" charset="0"/>
              </a:rPr>
              <a:t>Traceroute can help locate Layer 3 problem areas in a network. A trace returns a list of hops as a packet is routed through a network.</a:t>
            </a:r>
          </a:p>
          <a:p>
            <a:pPr marL="285750" indent="-285750" algn="just">
              <a:buFont typeface="Arial" panose="020B0604020202020204" pitchFamily="34" charset="0"/>
              <a:buChar char="•"/>
            </a:pPr>
            <a:r>
              <a:rPr lang="en-US" sz="1800" dirty="0">
                <a:solidFill>
                  <a:srgbClr val="000000"/>
                </a:solidFill>
                <a:latin typeface="Century Gothic" panose="020B0502020202020204" pitchFamily="34" charset="0"/>
              </a:rPr>
              <a:t>The syntax of the trace command varies between operating systems.</a:t>
            </a:r>
          </a:p>
        </p:txBody>
      </p:sp>
      <p:pic>
        <p:nvPicPr>
          <p:cNvPr id="5" name="Picture 4">
            <a:extLst>
              <a:ext uri="{FF2B5EF4-FFF2-40B4-BE49-F238E27FC236}">
                <a16:creationId xmlns:a16="http://schemas.microsoft.com/office/drawing/2014/main" id="{77065A9D-C3F8-4819-8891-F269C0BD3CEC}"/>
              </a:ext>
            </a:extLst>
          </p:cNvPr>
          <p:cNvPicPr>
            <a:picLocks noChangeAspect="1"/>
          </p:cNvPicPr>
          <p:nvPr/>
        </p:nvPicPr>
        <p:blipFill>
          <a:blip r:embed="rId3"/>
          <a:stretch>
            <a:fillRect/>
          </a:stretch>
        </p:blipFill>
        <p:spPr>
          <a:xfrm>
            <a:off x="511055" y="3520931"/>
            <a:ext cx="8289208" cy="2889509"/>
          </a:xfrm>
          <a:prstGeom prst="rect">
            <a:avLst/>
          </a:prstGeom>
        </p:spPr>
      </p:pic>
    </p:spTree>
    <p:extLst>
      <p:ext uri="{BB962C8B-B14F-4D97-AF65-F5344CB8AC3E}">
        <p14:creationId xmlns:p14="http://schemas.microsoft.com/office/powerpoint/2010/main" val="583795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466082"/>
            <a:ext cx="8345488" cy="731837"/>
          </a:xfrm>
        </p:spPr>
        <p:txBody>
          <a:bodyPr/>
          <a:lstStyle/>
          <a:p>
            <a:r>
              <a:rPr lang="en-US" sz="1800" dirty="0">
                <a:latin typeface="Century Gothic" panose="020B0502020202020204" pitchFamily="34" charset="0"/>
              </a:rPr>
              <a:t>Verify Connectivity</a:t>
            </a:r>
            <a:br>
              <a:rPr lang="en-US" sz="3600" dirty="0">
                <a:latin typeface="Century Gothic" panose="020B0502020202020204" pitchFamily="34" charset="0"/>
              </a:rPr>
            </a:br>
            <a:r>
              <a:rPr lang="en-US" sz="2800" dirty="0">
                <a:latin typeface="Century Gothic" panose="020B0502020202020204" pitchFamily="34" charset="0"/>
              </a:rPr>
              <a:t>Verify Connectivity with Traceroute (Cont.)</a:t>
            </a:r>
          </a:p>
        </p:txBody>
      </p:sp>
      <p:sp>
        <p:nvSpPr>
          <p:cNvPr id="4" name="Content Placeholder 3">
            <a:extLst>
              <a:ext uri="{FF2B5EF4-FFF2-40B4-BE49-F238E27FC236}">
                <a16:creationId xmlns:a16="http://schemas.microsoft.com/office/drawing/2014/main" id="{B06288C0-797C-4446-90E4-651E1BB319F8}"/>
              </a:ext>
            </a:extLst>
          </p:cNvPr>
          <p:cNvSpPr>
            <a:spLocks noGrp="1"/>
          </p:cNvSpPr>
          <p:nvPr>
            <p:ph idx="1"/>
          </p:nvPr>
        </p:nvSpPr>
        <p:spPr>
          <a:xfrm>
            <a:off x="199506" y="1445049"/>
            <a:ext cx="8472088" cy="1741856"/>
          </a:xfrm>
        </p:spPr>
        <p:txBody>
          <a:bodyPr/>
          <a:lstStyle/>
          <a:p>
            <a:pPr marL="285750" indent="-285750" algn="just">
              <a:buFont typeface="Arial" panose="020B0604020202020204" pitchFamily="34" charset="0"/>
              <a:buChar char="•"/>
            </a:pPr>
            <a:r>
              <a:rPr lang="en-US" sz="1800" dirty="0">
                <a:solidFill>
                  <a:srgbClr val="000000"/>
                </a:solidFill>
                <a:latin typeface="Century Gothic" panose="020B0502020202020204" pitchFamily="34" charset="0"/>
              </a:rPr>
              <a:t>The following is a sample output of </a:t>
            </a:r>
            <a:r>
              <a:rPr lang="en-US" sz="1800" b="1" dirty="0">
                <a:solidFill>
                  <a:srgbClr val="000000"/>
                </a:solidFill>
                <a:latin typeface="Century Gothic" panose="020B0502020202020204" pitchFamily="34" charset="0"/>
              </a:rPr>
              <a:t>tracert</a:t>
            </a:r>
            <a:r>
              <a:rPr lang="en-US" sz="1800" dirty="0">
                <a:solidFill>
                  <a:srgbClr val="000000"/>
                </a:solidFill>
                <a:latin typeface="Century Gothic" panose="020B0502020202020204" pitchFamily="34" charset="0"/>
              </a:rPr>
              <a:t> command on a Windows 10 host.</a:t>
            </a:r>
          </a:p>
          <a:p>
            <a:pPr marL="0" indent="0" algn="just"/>
            <a:r>
              <a:rPr lang="en-US" sz="1800" dirty="0">
                <a:solidFill>
                  <a:srgbClr val="000000"/>
                </a:solidFill>
                <a:latin typeface="Century Gothic" panose="020B0502020202020204" pitchFamily="34" charset="0"/>
              </a:rPr>
              <a:t>		</a:t>
            </a:r>
            <a:r>
              <a:rPr lang="en-US" sz="1800" b="1" dirty="0">
                <a:solidFill>
                  <a:srgbClr val="000000"/>
                </a:solidFill>
                <a:latin typeface="Century Gothic" panose="020B0502020202020204" pitchFamily="34" charset="0"/>
              </a:rPr>
              <a:t>Note:</a:t>
            </a:r>
            <a:r>
              <a:rPr lang="en-US" sz="1800" dirty="0">
                <a:solidFill>
                  <a:srgbClr val="000000"/>
                </a:solidFill>
                <a:latin typeface="Century Gothic" panose="020B0502020202020204" pitchFamily="34" charset="0"/>
              </a:rPr>
              <a:t> Use </a:t>
            </a:r>
            <a:r>
              <a:rPr lang="en-US" sz="1800" b="1" dirty="0">
                <a:solidFill>
                  <a:srgbClr val="000000"/>
                </a:solidFill>
                <a:latin typeface="Century Gothic" panose="020B0502020202020204" pitchFamily="34" charset="0"/>
              </a:rPr>
              <a:t>Ctrl-C</a:t>
            </a:r>
            <a:r>
              <a:rPr lang="en-US" sz="1800" dirty="0">
                <a:solidFill>
                  <a:srgbClr val="000000"/>
                </a:solidFill>
                <a:latin typeface="Century Gothic" panose="020B0502020202020204" pitchFamily="34" charset="0"/>
              </a:rPr>
              <a:t> to interrupt a </a:t>
            </a:r>
            <a:r>
              <a:rPr lang="en-US" sz="1800" b="1" dirty="0">
                <a:solidFill>
                  <a:srgbClr val="000000"/>
                </a:solidFill>
                <a:latin typeface="Century Gothic" panose="020B0502020202020204" pitchFamily="34" charset="0"/>
              </a:rPr>
              <a:t>tracert</a:t>
            </a:r>
            <a:r>
              <a:rPr lang="en-US" sz="1800" dirty="0">
                <a:solidFill>
                  <a:srgbClr val="000000"/>
                </a:solidFill>
                <a:latin typeface="Century Gothic" panose="020B0502020202020204" pitchFamily="34" charset="0"/>
              </a:rPr>
              <a:t> in Windows.</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The only successful response was from the gateway on R1. Trace requests to the next hop timed out as indicated by the asterisk (*), meaning that the next hop router did not respond or there is a failure in the network path. In this example there appears to be a problem between R1 and R2.</a:t>
            </a:r>
          </a:p>
          <a:p>
            <a:pPr marL="285750" indent="-285750" algn="l">
              <a:buFont typeface="Arial" panose="020B0604020202020204" pitchFamily="34" charset="0"/>
              <a:buChar char="•"/>
            </a:pPr>
            <a:endParaRPr lang="en-US" sz="1800" dirty="0">
              <a:solidFill>
                <a:srgbClr val="000000"/>
              </a:solidFill>
              <a:latin typeface="Century Gothic" panose="020B0502020202020204" pitchFamily="34" charset="0"/>
            </a:endParaRPr>
          </a:p>
        </p:txBody>
      </p:sp>
      <p:pic>
        <p:nvPicPr>
          <p:cNvPr id="2" name="Picture 1">
            <a:extLst>
              <a:ext uri="{FF2B5EF4-FFF2-40B4-BE49-F238E27FC236}">
                <a16:creationId xmlns:a16="http://schemas.microsoft.com/office/drawing/2014/main" id="{F6C74959-2FFC-428D-886D-AC9555B77575}"/>
              </a:ext>
            </a:extLst>
          </p:cNvPr>
          <p:cNvPicPr>
            <a:picLocks noChangeAspect="1"/>
          </p:cNvPicPr>
          <p:nvPr/>
        </p:nvPicPr>
        <p:blipFill>
          <a:blip r:embed="rId3"/>
          <a:stretch>
            <a:fillRect/>
          </a:stretch>
        </p:blipFill>
        <p:spPr>
          <a:xfrm>
            <a:off x="2101056" y="3816419"/>
            <a:ext cx="5530028" cy="2567967"/>
          </a:xfrm>
          <a:prstGeom prst="rect">
            <a:avLst/>
          </a:prstGeom>
        </p:spPr>
      </p:pic>
    </p:spTree>
    <p:extLst>
      <p:ext uri="{BB962C8B-B14F-4D97-AF65-F5344CB8AC3E}">
        <p14:creationId xmlns:p14="http://schemas.microsoft.com/office/powerpoint/2010/main" val="3547309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450014"/>
            <a:ext cx="8345488" cy="731837"/>
          </a:xfrm>
        </p:spPr>
        <p:txBody>
          <a:bodyPr/>
          <a:lstStyle/>
          <a:p>
            <a:r>
              <a:rPr lang="en-US" sz="1800" dirty="0">
                <a:latin typeface="Century Gothic" panose="020B0502020202020204" pitchFamily="34" charset="0"/>
              </a:rPr>
              <a:t>Verify Connectivity</a:t>
            </a:r>
            <a:br>
              <a:rPr lang="en-US" sz="3600" dirty="0">
                <a:latin typeface="Century Gothic" panose="020B0502020202020204" pitchFamily="34" charset="0"/>
              </a:rPr>
            </a:br>
            <a:r>
              <a:rPr lang="en-US" sz="2800" dirty="0">
                <a:latin typeface="Century Gothic" panose="020B0502020202020204" pitchFamily="34" charset="0"/>
              </a:rPr>
              <a:t>Verify Connectivity with Traceroute (Cont.)</a:t>
            </a:r>
          </a:p>
        </p:txBody>
      </p:sp>
      <p:sp>
        <p:nvSpPr>
          <p:cNvPr id="4" name="Content Placeholder 3">
            <a:extLst>
              <a:ext uri="{FF2B5EF4-FFF2-40B4-BE49-F238E27FC236}">
                <a16:creationId xmlns:a16="http://schemas.microsoft.com/office/drawing/2014/main" id="{B06288C0-797C-4446-90E4-651E1BB319F8}"/>
              </a:ext>
            </a:extLst>
          </p:cNvPr>
          <p:cNvSpPr>
            <a:spLocks noGrp="1"/>
          </p:cNvSpPr>
          <p:nvPr>
            <p:ph idx="1"/>
          </p:nvPr>
        </p:nvSpPr>
        <p:spPr>
          <a:xfrm>
            <a:off x="389281" y="1385469"/>
            <a:ext cx="8754719" cy="314180"/>
          </a:xfrm>
        </p:spPr>
        <p:txBody>
          <a:bodyPr/>
          <a:lstStyle/>
          <a:p>
            <a:pPr marL="0" indent="0" algn="l"/>
            <a:r>
              <a:rPr lang="en-US" sz="1800" dirty="0">
                <a:solidFill>
                  <a:srgbClr val="000000"/>
                </a:solidFill>
                <a:latin typeface="Century Gothic" panose="020B0502020202020204" pitchFamily="34" charset="0"/>
              </a:rPr>
              <a:t>The following are sample outputs of traceroute command from R1:</a:t>
            </a:r>
          </a:p>
          <a:p>
            <a:pPr marL="285750" indent="-285750" algn="l">
              <a:buFont typeface="Arial" panose="020B0604020202020204" pitchFamily="34" charset="0"/>
              <a:buChar char="•"/>
            </a:pPr>
            <a:endParaRPr lang="en-US" sz="1800" dirty="0">
              <a:solidFill>
                <a:srgbClr val="000000"/>
              </a:solidFill>
              <a:latin typeface="Century Gothic" panose="020B0502020202020204" pitchFamily="34" charset="0"/>
            </a:endParaRPr>
          </a:p>
          <a:p>
            <a:pPr marL="285750" indent="-285750" algn="l">
              <a:buFont typeface="Arial" panose="020B0604020202020204" pitchFamily="34" charset="0"/>
              <a:buChar char="•"/>
            </a:pPr>
            <a:endParaRPr lang="en-US" sz="1800" dirty="0">
              <a:solidFill>
                <a:srgbClr val="000000"/>
              </a:solidFill>
              <a:latin typeface="Century Gothic" panose="020B0502020202020204" pitchFamily="34" charset="0"/>
            </a:endParaRPr>
          </a:p>
          <a:p>
            <a:pPr marL="285750" indent="-285750" algn="l">
              <a:buFont typeface="Arial" panose="020B0604020202020204" pitchFamily="34" charset="0"/>
              <a:buChar char="•"/>
            </a:pPr>
            <a:endParaRPr lang="en-US" sz="1800" dirty="0">
              <a:solidFill>
                <a:srgbClr val="000000"/>
              </a:solidFill>
              <a:latin typeface="Century Gothic" panose="020B0502020202020204" pitchFamily="34" charset="0"/>
            </a:endParaRPr>
          </a:p>
          <a:p>
            <a:pPr marL="285750" indent="-285750" algn="l">
              <a:buFont typeface="Arial" panose="020B0604020202020204" pitchFamily="34" charset="0"/>
              <a:buChar char="•"/>
            </a:pPr>
            <a:endParaRPr lang="en-US" sz="1800" dirty="0">
              <a:solidFill>
                <a:srgbClr val="000000"/>
              </a:solidFill>
              <a:latin typeface="Century Gothic" panose="020B0502020202020204" pitchFamily="34" charset="0"/>
            </a:endParaRPr>
          </a:p>
          <a:p>
            <a:pPr marL="285750" indent="-285750" algn="l">
              <a:buFont typeface="Arial" panose="020B0604020202020204" pitchFamily="34" charset="0"/>
              <a:buChar char="•"/>
            </a:pPr>
            <a:endParaRPr lang="en-US" sz="1800" dirty="0">
              <a:solidFill>
                <a:srgbClr val="000000"/>
              </a:solidFill>
              <a:latin typeface="Century Gothic" panose="020B0502020202020204" pitchFamily="34" charset="0"/>
            </a:endParaRPr>
          </a:p>
          <a:p>
            <a:pPr marL="0" indent="0" algn="l"/>
            <a:endParaRPr lang="en-US" sz="1800" dirty="0">
              <a:solidFill>
                <a:srgbClr val="000000"/>
              </a:solidFill>
              <a:latin typeface="Century Gothic" panose="020B0502020202020204" pitchFamily="34" charset="0"/>
            </a:endParaRPr>
          </a:p>
        </p:txBody>
      </p:sp>
      <p:pic>
        <p:nvPicPr>
          <p:cNvPr id="5" name="Picture 4">
            <a:extLst>
              <a:ext uri="{FF2B5EF4-FFF2-40B4-BE49-F238E27FC236}">
                <a16:creationId xmlns:a16="http://schemas.microsoft.com/office/drawing/2014/main" id="{A0732355-332B-449D-9357-E0F48C454790}"/>
              </a:ext>
            </a:extLst>
          </p:cNvPr>
          <p:cNvPicPr>
            <a:picLocks noChangeAspect="1"/>
          </p:cNvPicPr>
          <p:nvPr/>
        </p:nvPicPr>
        <p:blipFill>
          <a:blip r:embed="rId3"/>
          <a:stretch>
            <a:fillRect/>
          </a:stretch>
        </p:blipFill>
        <p:spPr>
          <a:xfrm>
            <a:off x="1000125" y="1903269"/>
            <a:ext cx="2999221" cy="1671697"/>
          </a:xfrm>
          <a:prstGeom prst="rect">
            <a:avLst/>
          </a:prstGeom>
        </p:spPr>
      </p:pic>
      <p:pic>
        <p:nvPicPr>
          <p:cNvPr id="6" name="Picture 5">
            <a:extLst>
              <a:ext uri="{FF2B5EF4-FFF2-40B4-BE49-F238E27FC236}">
                <a16:creationId xmlns:a16="http://schemas.microsoft.com/office/drawing/2014/main" id="{3C36BF30-75BB-4311-A628-2FB7B10FE9A2}"/>
              </a:ext>
            </a:extLst>
          </p:cNvPr>
          <p:cNvPicPr>
            <a:picLocks noChangeAspect="1"/>
          </p:cNvPicPr>
          <p:nvPr/>
        </p:nvPicPr>
        <p:blipFill>
          <a:blip r:embed="rId4"/>
          <a:stretch>
            <a:fillRect/>
          </a:stretch>
        </p:blipFill>
        <p:spPr>
          <a:xfrm>
            <a:off x="4386595" y="1903268"/>
            <a:ext cx="2745820" cy="1671697"/>
          </a:xfrm>
          <a:prstGeom prst="rect">
            <a:avLst/>
          </a:prstGeom>
        </p:spPr>
      </p:pic>
      <p:sp>
        <p:nvSpPr>
          <p:cNvPr id="7" name="TextBox 6">
            <a:extLst>
              <a:ext uri="{FF2B5EF4-FFF2-40B4-BE49-F238E27FC236}">
                <a16:creationId xmlns:a16="http://schemas.microsoft.com/office/drawing/2014/main" id="{6585B9E8-F83C-4942-AF9A-29DA3B2866B1}"/>
              </a:ext>
            </a:extLst>
          </p:cNvPr>
          <p:cNvSpPr txBox="1"/>
          <p:nvPr/>
        </p:nvSpPr>
        <p:spPr>
          <a:xfrm>
            <a:off x="600365" y="3657600"/>
            <a:ext cx="8017163" cy="2862322"/>
          </a:xfrm>
          <a:prstGeom prst="rect">
            <a:avLst/>
          </a:prstGeom>
          <a:noFill/>
        </p:spPr>
        <p:txBody>
          <a:bodyPr wrap="square" rtlCol="0">
            <a:spAutoFit/>
          </a:bodyPr>
          <a:lstStyle/>
          <a:p>
            <a:pPr marL="358835" lvl="1" indent="-285750" algn="just">
              <a:buFont typeface="Arial" panose="020B0604020202020204" pitchFamily="34" charset="0"/>
              <a:buChar char="•"/>
            </a:pPr>
            <a:r>
              <a:rPr lang="en-US" sz="1800" dirty="0">
                <a:solidFill>
                  <a:srgbClr val="000000"/>
                </a:solidFill>
                <a:latin typeface="Century Gothic" panose="020B0502020202020204" pitchFamily="34" charset="0"/>
              </a:rPr>
              <a:t>On the left, the trace validated that it could successfully reach PC B.</a:t>
            </a:r>
          </a:p>
          <a:p>
            <a:pPr marL="358835" lvl="1" indent="-285750" algn="just">
              <a:buFont typeface="Arial" panose="020B0604020202020204" pitchFamily="34" charset="0"/>
              <a:buChar char="•"/>
            </a:pPr>
            <a:r>
              <a:rPr lang="en-US" sz="1800" dirty="0">
                <a:solidFill>
                  <a:srgbClr val="000000"/>
                </a:solidFill>
                <a:latin typeface="Century Gothic" panose="020B0502020202020204" pitchFamily="34" charset="0"/>
              </a:rPr>
              <a:t>On the right, the 10.1.1.10 host was not available, and the output shows asterisks where replies timed out. Timeouts indicate a potential network problem. </a:t>
            </a:r>
          </a:p>
          <a:p>
            <a:pPr marL="358835" lvl="1" indent="-285750" algn="just">
              <a:buFont typeface="Arial" panose="020B0604020202020204" pitchFamily="34" charset="0"/>
              <a:buChar char="•"/>
            </a:pPr>
            <a:r>
              <a:rPr lang="en-US" sz="1800" dirty="0">
                <a:solidFill>
                  <a:srgbClr val="000000"/>
                </a:solidFill>
                <a:latin typeface="Century Gothic" panose="020B0502020202020204" pitchFamily="34" charset="0"/>
              </a:rPr>
              <a:t>Use </a:t>
            </a:r>
            <a:r>
              <a:rPr lang="en-US" sz="1800" b="1" dirty="0">
                <a:solidFill>
                  <a:srgbClr val="000000"/>
                </a:solidFill>
                <a:latin typeface="Century Gothic" panose="020B0502020202020204" pitchFamily="34" charset="0"/>
              </a:rPr>
              <a:t>Ctrl-Shift-6</a:t>
            </a:r>
            <a:r>
              <a:rPr lang="en-US" sz="1800" dirty="0">
                <a:solidFill>
                  <a:srgbClr val="000000"/>
                </a:solidFill>
                <a:latin typeface="Century Gothic" panose="020B0502020202020204" pitchFamily="34" charset="0"/>
              </a:rPr>
              <a:t> to interrupt a </a:t>
            </a:r>
            <a:r>
              <a:rPr lang="en-US" sz="1800" b="1" dirty="0">
                <a:solidFill>
                  <a:srgbClr val="000000"/>
                </a:solidFill>
                <a:latin typeface="Century Gothic" panose="020B0502020202020204" pitchFamily="34" charset="0"/>
              </a:rPr>
              <a:t>traceroute</a:t>
            </a:r>
            <a:r>
              <a:rPr lang="en-US" sz="1800" dirty="0">
                <a:solidFill>
                  <a:srgbClr val="000000"/>
                </a:solidFill>
                <a:latin typeface="Century Gothic" panose="020B0502020202020204" pitchFamily="34" charset="0"/>
              </a:rPr>
              <a:t> in Cisco IOS.</a:t>
            </a:r>
          </a:p>
          <a:p>
            <a:pPr algn="just"/>
            <a:endParaRPr lang="en-US" sz="1600" b="1" dirty="0">
              <a:solidFill>
                <a:srgbClr val="000000"/>
              </a:solidFill>
              <a:latin typeface="Century Gothic" panose="020B0502020202020204" pitchFamily="34" charset="0"/>
            </a:endParaRPr>
          </a:p>
          <a:p>
            <a:pPr algn="just"/>
            <a:r>
              <a:rPr lang="en-US" sz="1600" b="1" dirty="0">
                <a:solidFill>
                  <a:srgbClr val="000000"/>
                </a:solidFill>
                <a:latin typeface="Century Gothic" panose="020B0502020202020204" pitchFamily="34" charset="0"/>
              </a:rPr>
              <a:t>Note</a:t>
            </a:r>
            <a:r>
              <a:rPr lang="en-US" sz="1600" dirty="0">
                <a:solidFill>
                  <a:srgbClr val="000000"/>
                </a:solidFill>
                <a:latin typeface="Century Gothic" panose="020B0502020202020204" pitchFamily="34" charset="0"/>
              </a:rPr>
              <a:t>: Windows implementation of traceroute (tracert) sends ICMP Echo Requests. Cisco IOS and Linux use UDP with an invalid port number. The final destination will return an ICMP port unreachable message.</a:t>
            </a:r>
          </a:p>
          <a:p>
            <a:endParaRPr lang="en-US" sz="2800" dirty="0">
              <a:latin typeface="Century Gothic" panose="020B0502020202020204" pitchFamily="34" charset="0"/>
            </a:endParaRPr>
          </a:p>
        </p:txBody>
      </p:sp>
    </p:spTree>
    <p:extLst>
      <p:ext uri="{BB962C8B-B14F-4D97-AF65-F5344CB8AC3E}">
        <p14:creationId xmlns:p14="http://schemas.microsoft.com/office/powerpoint/2010/main" val="810495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9011" y="1687390"/>
            <a:ext cx="8512233" cy="4720787"/>
          </a:xfrm>
        </p:spPr>
        <p:txBody>
          <a:bodyPr/>
          <a:lstStyle/>
          <a:p>
            <a:r>
              <a:rPr lang="en-US" altLang="zh-TW" sz="2000" b="1" dirty="0">
                <a:latin typeface="Century Gothic" panose="020B0502020202020204" pitchFamily="34" charset="0"/>
                <a:ea typeface="新細明體" pitchFamily="18" charset="-120"/>
              </a:rPr>
              <a:t>At the end of this topic, You should be able to:</a:t>
            </a:r>
          </a:p>
          <a:p>
            <a:pPr lvl="1"/>
            <a:r>
              <a:rPr lang="en-US" sz="1600" dirty="0">
                <a:latin typeface="Century Gothic" panose="020B0502020202020204" pitchFamily="34" charset="0"/>
              </a:rPr>
              <a:t>Identify the devices and protocols used in a small network</a:t>
            </a:r>
          </a:p>
          <a:p>
            <a:pPr lvl="1"/>
            <a:r>
              <a:rPr lang="en-US" sz="1600" dirty="0">
                <a:latin typeface="Century Gothic" panose="020B0502020202020204" pitchFamily="34" charset="0"/>
              </a:rPr>
              <a:t>Explain how a small network can scale into a larger network.</a:t>
            </a:r>
          </a:p>
          <a:p>
            <a:pPr lvl="1"/>
            <a:r>
              <a:rPr lang="en-US" sz="1600" dirty="0">
                <a:latin typeface="Century Gothic" panose="020B0502020202020204" pitchFamily="34" charset="0"/>
              </a:rPr>
              <a:t>Configure switches and routers with device hardening features to enhance security.</a:t>
            </a:r>
          </a:p>
          <a:p>
            <a:pPr lvl="1"/>
            <a:r>
              <a:rPr lang="en-US" sz="1600" dirty="0">
                <a:latin typeface="Century Gothic" panose="020B0502020202020204" pitchFamily="34" charset="0"/>
              </a:rPr>
              <a:t>Use common show commands and utilities to establish a relative performance baseline for the network.</a:t>
            </a:r>
          </a:p>
          <a:p>
            <a:pPr lvl="1"/>
            <a:r>
              <a:rPr lang="en-US" sz="1600" dirty="0">
                <a:latin typeface="Century Gothic" panose="020B0502020202020204" pitchFamily="34" charset="0"/>
              </a:rPr>
              <a:t>Apply troubleshooting methodologies and command host and IOS commands to resolve problems.</a:t>
            </a:r>
          </a:p>
          <a:p>
            <a:pPr lvl="1"/>
            <a:r>
              <a:rPr lang="en-US" sz="1600" dirty="0">
                <a:latin typeface="Century Gothic" panose="020B0502020202020204" pitchFamily="34" charset="0"/>
              </a:rPr>
              <a:t>Explain how a small network of directly connected segments is created, configured, and verifies.</a:t>
            </a:r>
          </a:p>
          <a:p>
            <a:pPr lvl="1"/>
            <a:r>
              <a:rPr lang="en-US" sz="1600" dirty="0">
                <a:latin typeface="Century Gothic" panose="020B0502020202020204" pitchFamily="34" charset="0"/>
              </a:rPr>
              <a:t>Use the output of the ping and </a:t>
            </a:r>
            <a:r>
              <a:rPr lang="en-US" sz="1600" dirty="0" err="1">
                <a:latin typeface="Century Gothic" panose="020B0502020202020204" pitchFamily="34" charset="0"/>
              </a:rPr>
              <a:t>tracert</a:t>
            </a:r>
            <a:r>
              <a:rPr lang="en-US" sz="1600" dirty="0">
                <a:latin typeface="Century Gothic" panose="020B0502020202020204" pitchFamily="34" charset="0"/>
              </a:rPr>
              <a:t> command to establish relative network performance.</a:t>
            </a:r>
          </a:p>
          <a:p>
            <a:pPr lvl="1"/>
            <a:r>
              <a:rPr lang="en-US" sz="1600" dirty="0">
                <a:latin typeface="Century Gothic" panose="020B0502020202020204" pitchFamily="34" charset="0"/>
              </a:rPr>
              <a:t>Use show commands to verify the configuration and status of network devices.</a:t>
            </a:r>
          </a:p>
          <a:p>
            <a:pPr lvl="1"/>
            <a:r>
              <a:rPr lang="en-US" sz="1600" dirty="0">
                <a:latin typeface="Century Gothic" panose="020B0502020202020204" pitchFamily="34" charset="0"/>
              </a:rPr>
              <a:t>Use host and IOS commands to acquire information about network devices.</a:t>
            </a:r>
          </a:p>
          <a:p>
            <a:endParaRPr lang="en-US" sz="2000" dirty="0"/>
          </a:p>
        </p:txBody>
      </p:sp>
      <p:sp>
        <p:nvSpPr>
          <p:cNvPr id="5" name="Text Box 2"/>
          <p:cNvSpPr txBox="1">
            <a:spLocks noGrp="1" noChangeArrowheads="1"/>
          </p:cNvSpPr>
          <p:nvPr>
            <p:ph type="title"/>
          </p:nvPr>
        </p:nvSpPr>
        <p:spPr bwMode="auto">
          <a:xfrm>
            <a:off x="2345543" y="826186"/>
            <a:ext cx="456086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b="1" u="sng" dirty="0">
                <a:latin typeface="Century Gothic" panose="020B0502020202020204" pitchFamily="34" charset="0"/>
                <a:ea typeface="新細明體" pitchFamily="18" charset="-120"/>
              </a:rPr>
              <a:t>Learning Outcomes</a:t>
            </a:r>
          </a:p>
        </p:txBody>
      </p:sp>
    </p:spTree>
    <p:extLst>
      <p:ext uri="{BB962C8B-B14F-4D97-AF65-F5344CB8AC3E}">
        <p14:creationId xmlns:p14="http://schemas.microsoft.com/office/powerpoint/2010/main" val="33683323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408364"/>
            <a:ext cx="8345488" cy="731837"/>
          </a:xfrm>
        </p:spPr>
        <p:txBody>
          <a:bodyPr/>
          <a:lstStyle/>
          <a:p>
            <a:r>
              <a:rPr lang="en-US" sz="1800" dirty="0">
                <a:latin typeface="Century Gothic" panose="020B0502020202020204" pitchFamily="34" charset="0"/>
              </a:rPr>
              <a:t>Verify Connectivity</a:t>
            </a:r>
            <a:br>
              <a:rPr lang="en-US" sz="3600" dirty="0">
                <a:latin typeface="Century Gothic" panose="020B0502020202020204" pitchFamily="34" charset="0"/>
              </a:rPr>
            </a:br>
            <a:r>
              <a:rPr lang="en-US" sz="2800" dirty="0">
                <a:latin typeface="Century Gothic" panose="020B0502020202020204" pitchFamily="34" charset="0"/>
              </a:rPr>
              <a:t>Extended Traceroute</a:t>
            </a:r>
          </a:p>
        </p:txBody>
      </p:sp>
      <p:sp>
        <p:nvSpPr>
          <p:cNvPr id="7" name="Content Placeholder 6">
            <a:extLst>
              <a:ext uri="{FF2B5EF4-FFF2-40B4-BE49-F238E27FC236}">
                <a16:creationId xmlns:a16="http://schemas.microsoft.com/office/drawing/2014/main" id="{0DDBD792-C3EC-49E8-BFF9-83E19B8F1159}"/>
              </a:ext>
            </a:extLst>
          </p:cNvPr>
          <p:cNvSpPr>
            <a:spLocks noGrp="1"/>
          </p:cNvSpPr>
          <p:nvPr>
            <p:ph idx="1"/>
          </p:nvPr>
        </p:nvSpPr>
        <p:spPr>
          <a:xfrm>
            <a:off x="314556" y="1037170"/>
            <a:ext cx="8345488" cy="1839912"/>
          </a:xfrm>
        </p:spPr>
        <p:txBody>
          <a:bodyPr/>
          <a:lstStyle/>
          <a:p>
            <a:pPr marL="0" indent="0" algn="just"/>
            <a:r>
              <a:rPr lang="en-US" sz="1800" dirty="0">
                <a:solidFill>
                  <a:srgbClr val="000000"/>
                </a:solidFill>
                <a:latin typeface="Century Gothic" panose="020B0502020202020204" pitchFamily="34" charset="0"/>
              </a:rPr>
              <a:t>Like the extended </a:t>
            </a:r>
            <a:r>
              <a:rPr lang="en-US" sz="1800" b="1" dirty="0">
                <a:solidFill>
                  <a:srgbClr val="000000"/>
                </a:solidFill>
                <a:latin typeface="Century Gothic" panose="020B0502020202020204" pitchFamily="34" charset="0"/>
              </a:rPr>
              <a:t>ping</a:t>
            </a:r>
            <a:r>
              <a:rPr lang="en-US" sz="1800" dirty="0">
                <a:solidFill>
                  <a:srgbClr val="000000"/>
                </a:solidFill>
                <a:latin typeface="Century Gothic" panose="020B0502020202020204" pitchFamily="34" charset="0"/>
              </a:rPr>
              <a:t> command, there is also an extended </a:t>
            </a:r>
            <a:r>
              <a:rPr lang="en-US" sz="1800" b="1" dirty="0">
                <a:solidFill>
                  <a:srgbClr val="000000"/>
                </a:solidFill>
                <a:latin typeface="Century Gothic" panose="020B0502020202020204" pitchFamily="34" charset="0"/>
              </a:rPr>
              <a:t>traceroute</a:t>
            </a:r>
            <a:r>
              <a:rPr lang="en-US" sz="1800" dirty="0">
                <a:solidFill>
                  <a:srgbClr val="000000"/>
                </a:solidFill>
                <a:latin typeface="Century Gothic" panose="020B0502020202020204" pitchFamily="34" charset="0"/>
              </a:rPr>
              <a:t> command. It allows the administrator to adjust parameters related to the command operation. </a:t>
            </a:r>
          </a:p>
          <a:p>
            <a:pPr marL="0" indent="0" algn="just"/>
            <a:endParaRPr lang="en-US" sz="1800" dirty="0">
              <a:solidFill>
                <a:srgbClr val="000000"/>
              </a:solidFill>
              <a:latin typeface="Century Gothic" panose="020B0502020202020204" pitchFamily="34" charset="0"/>
            </a:endParaRPr>
          </a:p>
          <a:p>
            <a:pPr marL="0" indent="0" algn="just"/>
            <a:r>
              <a:rPr lang="en-US" sz="1800" dirty="0">
                <a:solidFill>
                  <a:srgbClr val="000000"/>
                </a:solidFill>
                <a:latin typeface="Century Gothic" panose="020B0502020202020204" pitchFamily="34" charset="0"/>
              </a:rPr>
              <a:t>The Windows </a:t>
            </a:r>
            <a:r>
              <a:rPr lang="en-US" sz="1800" b="1" dirty="0">
                <a:solidFill>
                  <a:srgbClr val="000000"/>
                </a:solidFill>
                <a:latin typeface="Century Gothic" panose="020B0502020202020204" pitchFamily="34" charset="0"/>
              </a:rPr>
              <a:t>tracert</a:t>
            </a:r>
            <a:r>
              <a:rPr lang="en-US" sz="1800" dirty="0">
                <a:solidFill>
                  <a:srgbClr val="000000"/>
                </a:solidFill>
                <a:latin typeface="Century Gothic" panose="020B0502020202020204" pitchFamily="34" charset="0"/>
              </a:rPr>
              <a:t> command allows the input of several parameters through options in the command line. However, it is not guided like the extended traceroute IOS command. The following output displays the available options for the Windows </a:t>
            </a:r>
            <a:r>
              <a:rPr lang="en-US" sz="1800" b="1" dirty="0">
                <a:solidFill>
                  <a:srgbClr val="000000"/>
                </a:solidFill>
                <a:latin typeface="Century Gothic" panose="020B0502020202020204" pitchFamily="34" charset="0"/>
              </a:rPr>
              <a:t>tracert</a:t>
            </a:r>
            <a:r>
              <a:rPr lang="en-US" sz="1800" dirty="0">
                <a:solidFill>
                  <a:srgbClr val="000000"/>
                </a:solidFill>
                <a:latin typeface="Century Gothic" panose="020B0502020202020204" pitchFamily="34" charset="0"/>
              </a:rPr>
              <a:t> command:</a:t>
            </a:r>
          </a:p>
          <a:p>
            <a:pPr marL="342900" indent="-342900" algn="just">
              <a:buFont typeface="Arial" panose="020B0604020202020204" pitchFamily="34" charset="0"/>
              <a:buChar char="•"/>
            </a:pPr>
            <a:endParaRPr lang="en-US" sz="1800" dirty="0">
              <a:solidFill>
                <a:srgbClr val="000000"/>
              </a:solidFill>
              <a:latin typeface="Century Gothic" panose="020B0502020202020204" pitchFamily="34" charset="0"/>
            </a:endParaRPr>
          </a:p>
        </p:txBody>
      </p:sp>
      <p:pic>
        <p:nvPicPr>
          <p:cNvPr id="8" name="Picture 7">
            <a:extLst>
              <a:ext uri="{FF2B5EF4-FFF2-40B4-BE49-F238E27FC236}">
                <a16:creationId xmlns:a16="http://schemas.microsoft.com/office/drawing/2014/main" id="{1C540DB7-F8D4-417D-80F4-EBDD8D5FF4E5}"/>
              </a:ext>
            </a:extLst>
          </p:cNvPr>
          <p:cNvPicPr>
            <a:picLocks noChangeAspect="1"/>
          </p:cNvPicPr>
          <p:nvPr/>
        </p:nvPicPr>
        <p:blipFill>
          <a:blip r:embed="rId3"/>
          <a:stretch>
            <a:fillRect/>
          </a:stretch>
        </p:blipFill>
        <p:spPr>
          <a:xfrm>
            <a:off x="1828800" y="3423528"/>
            <a:ext cx="6251171" cy="3271339"/>
          </a:xfrm>
          <a:prstGeom prst="rect">
            <a:avLst/>
          </a:prstGeom>
        </p:spPr>
      </p:pic>
    </p:spTree>
    <p:extLst>
      <p:ext uri="{BB962C8B-B14F-4D97-AF65-F5344CB8AC3E}">
        <p14:creationId xmlns:p14="http://schemas.microsoft.com/office/powerpoint/2010/main" val="494274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508116"/>
            <a:ext cx="6925317" cy="731837"/>
          </a:xfrm>
        </p:spPr>
        <p:txBody>
          <a:bodyPr/>
          <a:lstStyle/>
          <a:p>
            <a:r>
              <a:rPr lang="en-US" sz="1800" dirty="0">
                <a:latin typeface="Century Gothic" panose="020B0502020202020204" pitchFamily="34" charset="0"/>
              </a:rPr>
              <a:t>Verify Connectivity</a:t>
            </a:r>
            <a:br>
              <a:rPr lang="en-US" sz="3600" dirty="0">
                <a:latin typeface="Century Gothic" panose="020B0502020202020204" pitchFamily="34" charset="0"/>
              </a:rPr>
            </a:br>
            <a:r>
              <a:rPr lang="en-US" sz="2800" dirty="0">
                <a:latin typeface="Century Gothic" panose="020B0502020202020204" pitchFamily="34" charset="0"/>
              </a:rPr>
              <a:t>Extended Traceroute (Cont.)</a:t>
            </a:r>
          </a:p>
        </p:txBody>
      </p:sp>
      <p:sp>
        <p:nvSpPr>
          <p:cNvPr id="4" name="Content Placeholder 3">
            <a:extLst>
              <a:ext uri="{FF2B5EF4-FFF2-40B4-BE49-F238E27FC236}">
                <a16:creationId xmlns:a16="http://schemas.microsoft.com/office/drawing/2014/main" id="{07861E12-DF1B-4298-BC04-F1489B20AB4B}"/>
              </a:ext>
            </a:extLst>
          </p:cNvPr>
          <p:cNvSpPr>
            <a:spLocks noGrp="1"/>
          </p:cNvSpPr>
          <p:nvPr>
            <p:ph idx="1"/>
          </p:nvPr>
        </p:nvSpPr>
        <p:spPr>
          <a:xfrm>
            <a:off x="474664" y="1589088"/>
            <a:ext cx="4296842" cy="3689897"/>
          </a:xfrm>
        </p:spPr>
        <p:txBody>
          <a:bodyPr/>
          <a:lstStyle/>
          <a:p>
            <a:pPr marL="285750" indent="-285750" algn="just">
              <a:buFont typeface="Arial" panose="020B0604020202020204" pitchFamily="34" charset="0"/>
              <a:buChar char="•"/>
            </a:pPr>
            <a:r>
              <a:rPr lang="en-US" sz="1800" dirty="0">
                <a:solidFill>
                  <a:srgbClr val="000000"/>
                </a:solidFill>
                <a:latin typeface="Century Gothic" panose="020B0502020202020204" pitchFamily="34" charset="0"/>
              </a:rPr>
              <a:t>The Cisco IOS extended </a:t>
            </a:r>
            <a:r>
              <a:rPr lang="en-US" sz="1800" b="1" dirty="0">
                <a:solidFill>
                  <a:srgbClr val="000000"/>
                </a:solidFill>
                <a:latin typeface="Century Gothic" panose="020B0502020202020204" pitchFamily="34" charset="0"/>
              </a:rPr>
              <a:t>traceroute</a:t>
            </a:r>
            <a:r>
              <a:rPr lang="en-US" sz="1800" dirty="0">
                <a:solidFill>
                  <a:srgbClr val="000000"/>
                </a:solidFill>
                <a:latin typeface="Century Gothic" panose="020B0502020202020204" pitchFamily="34" charset="0"/>
              </a:rPr>
              <a:t> option enables the user to create a special type of trace by adjusting parameters related to the command operation. </a:t>
            </a:r>
          </a:p>
          <a:p>
            <a:pPr marL="285750" indent="-285750" algn="just">
              <a:buFont typeface="Arial" panose="020B0604020202020204" pitchFamily="34" charset="0"/>
              <a:buChar char="•"/>
            </a:pPr>
            <a:r>
              <a:rPr lang="en-US" sz="1800" dirty="0">
                <a:solidFill>
                  <a:srgbClr val="000000"/>
                </a:solidFill>
                <a:latin typeface="Century Gothic" panose="020B0502020202020204" pitchFamily="34" charset="0"/>
              </a:rPr>
              <a:t>Extended traceroute is entered in privileged EXEC mode by typing </a:t>
            </a:r>
            <a:r>
              <a:rPr lang="en-US" sz="1800" b="1" dirty="0">
                <a:solidFill>
                  <a:srgbClr val="000000"/>
                </a:solidFill>
                <a:latin typeface="Century Gothic" panose="020B0502020202020204" pitchFamily="34" charset="0"/>
              </a:rPr>
              <a:t>traceroute</a:t>
            </a:r>
            <a:r>
              <a:rPr lang="en-US" sz="1800" dirty="0">
                <a:solidFill>
                  <a:srgbClr val="000000"/>
                </a:solidFill>
                <a:latin typeface="Century Gothic" panose="020B0502020202020204" pitchFamily="34" charset="0"/>
              </a:rPr>
              <a:t> without a destination IP address. IOS will guide you through the command options by presenting a number of prompts related to the setting of all the different parameters.</a:t>
            </a:r>
          </a:p>
          <a:p>
            <a:pPr marL="285750" indent="-285750" algn="just">
              <a:buFont typeface="Arial" panose="020B0604020202020204" pitchFamily="34" charset="0"/>
              <a:buChar char="•"/>
            </a:pPr>
            <a:endParaRPr lang="en-US" sz="1800" dirty="0">
              <a:solidFill>
                <a:srgbClr val="000000"/>
              </a:solidFill>
              <a:latin typeface="Century Gothic" panose="020B0502020202020204" pitchFamily="34" charset="0"/>
            </a:endParaRPr>
          </a:p>
          <a:p>
            <a:pPr marL="285750" indent="-285750" algn="just">
              <a:buFont typeface="Arial" panose="020B0604020202020204" pitchFamily="34" charset="0"/>
              <a:buChar char="•"/>
            </a:pPr>
            <a:r>
              <a:rPr lang="en-US" sz="1800" b="1" dirty="0">
                <a:solidFill>
                  <a:srgbClr val="000000"/>
                </a:solidFill>
                <a:latin typeface="Century Gothic" panose="020B0502020202020204" pitchFamily="34" charset="0"/>
              </a:rPr>
              <a:t>Note</a:t>
            </a:r>
            <a:r>
              <a:rPr lang="en-US" sz="1800" dirty="0">
                <a:solidFill>
                  <a:srgbClr val="000000"/>
                </a:solidFill>
                <a:latin typeface="Century Gothic" panose="020B0502020202020204" pitchFamily="34" charset="0"/>
              </a:rPr>
              <a:t>: Pressing </a:t>
            </a:r>
            <a:r>
              <a:rPr lang="en-US" sz="1800" b="1" dirty="0">
                <a:solidFill>
                  <a:srgbClr val="000000"/>
                </a:solidFill>
                <a:latin typeface="Century Gothic" panose="020B0502020202020204" pitchFamily="34" charset="0"/>
              </a:rPr>
              <a:t>Enter</a:t>
            </a:r>
            <a:r>
              <a:rPr lang="en-US" sz="1800" dirty="0">
                <a:solidFill>
                  <a:srgbClr val="000000"/>
                </a:solidFill>
                <a:latin typeface="Century Gothic" panose="020B0502020202020204" pitchFamily="34" charset="0"/>
              </a:rPr>
              <a:t> accepts the indicated default values.</a:t>
            </a:r>
          </a:p>
        </p:txBody>
      </p:sp>
      <p:pic>
        <p:nvPicPr>
          <p:cNvPr id="5" name="Picture 4">
            <a:extLst>
              <a:ext uri="{FF2B5EF4-FFF2-40B4-BE49-F238E27FC236}">
                <a16:creationId xmlns:a16="http://schemas.microsoft.com/office/drawing/2014/main" id="{500D75D7-8A82-40C4-80CB-8860A41E3C65}"/>
              </a:ext>
            </a:extLst>
          </p:cNvPr>
          <p:cNvPicPr>
            <a:picLocks noChangeAspect="1"/>
          </p:cNvPicPr>
          <p:nvPr/>
        </p:nvPicPr>
        <p:blipFill>
          <a:blip r:embed="rId3"/>
          <a:stretch>
            <a:fillRect/>
          </a:stretch>
        </p:blipFill>
        <p:spPr>
          <a:xfrm>
            <a:off x="4921136" y="1687274"/>
            <a:ext cx="3908252" cy="4502774"/>
          </a:xfrm>
          <a:prstGeom prst="rect">
            <a:avLst/>
          </a:prstGeom>
        </p:spPr>
      </p:pic>
    </p:spTree>
    <p:extLst>
      <p:ext uri="{BB962C8B-B14F-4D97-AF65-F5344CB8AC3E}">
        <p14:creationId xmlns:p14="http://schemas.microsoft.com/office/powerpoint/2010/main" val="3730316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857251"/>
            <a:ext cx="8345488" cy="731837"/>
          </a:xfrm>
        </p:spPr>
        <p:txBody>
          <a:bodyPr/>
          <a:lstStyle/>
          <a:p>
            <a:r>
              <a:rPr lang="en-US" sz="2000" dirty="0">
                <a:latin typeface="Century Gothic" panose="020B0502020202020204" pitchFamily="34" charset="0"/>
              </a:rPr>
              <a:t>Verify Connectivity</a:t>
            </a:r>
            <a:br>
              <a:rPr lang="en-US" sz="4000" dirty="0">
                <a:latin typeface="Century Gothic" panose="020B0502020202020204" pitchFamily="34" charset="0"/>
              </a:rPr>
            </a:br>
            <a:r>
              <a:rPr lang="en-US" dirty="0">
                <a:latin typeface="Century Gothic" panose="020B0502020202020204" pitchFamily="34" charset="0"/>
              </a:rPr>
              <a:t>Network Baseline</a:t>
            </a:r>
          </a:p>
        </p:txBody>
      </p:sp>
      <p:sp>
        <p:nvSpPr>
          <p:cNvPr id="6" name="Content Placeholder 5">
            <a:extLst>
              <a:ext uri="{FF2B5EF4-FFF2-40B4-BE49-F238E27FC236}">
                <a16:creationId xmlns:a16="http://schemas.microsoft.com/office/drawing/2014/main" id="{A78E6CE1-5A04-4670-B83B-B684916AEE63}"/>
              </a:ext>
            </a:extLst>
          </p:cNvPr>
          <p:cNvSpPr>
            <a:spLocks noGrp="1"/>
          </p:cNvSpPr>
          <p:nvPr>
            <p:ph idx="1"/>
          </p:nvPr>
        </p:nvSpPr>
        <p:spPr>
          <a:xfrm>
            <a:off x="257176" y="1589088"/>
            <a:ext cx="8497544" cy="3689897"/>
          </a:xfrm>
        </p:spPr>
        <p:txBody>
          <a:bodyPr/>
          <a:lstStyle/>
          <a:p>
            <a:pPr marL="285750" indent="-285750" algn="just">
              <a:buFont typeface="Arial" panose="020B0604020202020204" pitchFamily="34" charset="0"/>
              <a:buChar char="•"/>
            </a:pPr>
            <a:r>
              <a:rPr lang="en-US" dirty="0">
                <a:solidFill>
                  <a:srgbClr val="000000"/>
                </a:solidFill>
                <a:latin typeface="Century Gothic" panose="020B0502020202020204" pitchFamily="34" charset="0"/>
              </a:rPr>
              <a:t>One of the most effective tools for monitoring and troubleshooting network performance is to establish a network baseline. </a:t>
            </a:r>
          </a:p>
          <a:p>
            <a:pPr marL="285750" indent="-285750" algn="just">
              <a:buFont typeface="Arial" panose="020B0604020202020204" pitchFamily="34" charset="0"/>
              <a:buChar char="•"/>
            </a:pPr>
            <a:r>
              <a:rPr lang="en-US" dirty="0">
                <a:solidFill>
                  <a:srgbClr val="000000"/>
                </a:solidFill>
                <a:latin typeface="Century Gothic" panose="020B0502020202020204" pitchFamily="34" charset="0"/>
              </a:rPr>
              <a:t>One method for starting a baseline is to copy and paste the results from an executed ping, trace, or other relevant commands into a text file. These text files can be time stamped with the date and saved into an archive for later retrieval and comparison.</a:t>
            </a:r>
          </a:p>
          <a:p>
            <a:pPr marL="285750" indent="-285750" algn="just">
              <a:buFont typeface="Arial" panose="020B0604020202020204" pitchFamily="34" charset="0"/>
              <a:buChar char="•"/>
            </a:pPr>
            <a:r>
              <a:rPr lang="en-US" dirty="0">
                <a:solidFill>
                  <a:srgbClr val="000000"/>
                </a:solidFill>
                <a:latin typeface="Century Gothic" panose="020B0502020202020204" pitchFamily="34" charset="0"/>
              </a:rPr>
              <a:t>Among items to consider are error messages and the response times from host to host.</a:t>
            </a:r>
          </a:p>
          <a:p>
            <a:pPr marL="285750" indent="-285750" algn="just">
              <a:buFont typeface="Arial" panose="020B0604020202020204" pitchFamily="34" charset="0"/>
              <a:buChar char="•"/>
            </a:pPr>
            <a:r>
              <a:rPr lang="en-US" dirty="0">
                <a:solidFill>
                  <a:srgbClr val="000000"/>
                </a:solidFill>
                <a:latin typeface="Century Gothic" panose="020B0502020202020204" pitchFamily="34" charset="0"/>
              </a:rPr>
              <a:t>Corporate networks should have extensive baselines; more extensive than we can describe in this course. Professional-grade software tools are available for storing and maintaining baseline information. </a:t>
            </a:r>
          </a:p>
        </p:txBody>
      </p:sp>
    </p:spTree>
    <p:extLst>
      <p:ext uri="{BB962C8B-B14F-4D97-AF65-F5344CB8AC3E}">
        <p14:creationId xmlns:p14="http://schemas.microsoft.com/office/powerpoint/2010/main" val="1948846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eaLnBrk="1" hangingPunct="1"/>
            <a:r>
              <a:rPr lang="en-US" sz="2400" dirty="0"/>
              <a:t>13.5 Host and IOS Commands </a:t>
            </a:r>
            <a:endParaRPr lang="en-US" sz="2400" dirty="0">
              <a:solidFill>
                <a:srgbClr val="00B0F0"/>
              </a:solidFill>
            </a:endParaRPr>
          </a:p>
        </p:txBody>
      </p:sp>
    </p:spTree>
    <p:extLst>
      <p:ext uri="{BB962C8B-B14F-4D97-AF65-F5344CB8AC3E}">
        <p14:creationId xmlns:p14="http://schemas.microsoft.com/office/powerpoint/2010/main" val="76362113"/>
      </p:ext>
    </p:extLst>
  </p:cSld>
  <p:clrMapOvr>
    <a:masterClrMapping/>
  </p:clrMapOvr>
  <p:transition>
    <p:wipe dir="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441615"/>
            <a:ext cx="8345488" cy="731837"/>
          </a:xfrm>
        </p:spPr>
        <p:txBody>
          <a:bodyPr/>
          <a:lstStyle/>
          <a:p>
            <a:r>
              <a:rPr lang="en-US" sz="2000" dirty="0">
                <a:latin typeface="Century Gothic" panose="020B0502020202020204" pitchFamily="34" charset="0"/>
              </a:rPr>
              <a:t>Host and IOS Commands</a:t>
            </a:r>
            <a:br>
              <a:rPr lang="en-US" sz="4000" dirty="0">
                <a:latin typeface="Century Gothic" panose="020B0502020202020204" pitchFamily="34" charset="0"/>
              </a:rPr>
            </a:br>
            <a:r>
              <a:rPr lang="en-US" dirty="0">
                <a:latin typeface="Century Gothic" panose="020B0502020202020204" pitchFamily="34" charset="0"/>
              </a:rPr>
              <a:t>IP Configuration on a Windows Host</a:t>
            </a:r>
          </a:p>
        </p:txBody>
      </p:sp>
      <p:sp>
        <p:nvSpPr>
          <p:cNvPr id="4" name="Content Placeholder 3">
            <a:extLst>
              <a:ext uri="{FF2B5EF4-FFF2-40B4-BE49-F238E27FC236}">
                <a16:creationId xmlns:a16="http://schemas.microsoft.com/office/drawing/2014/main" id="{EDD73493-B9CF-4BB8-9069-546F872801FC}"/>
              </a:ext>
            </a:extLst>
          </p:cNvPr>
          <p:cNvSpPr>
            <a:spLocks noGrp="1"/>
          </p:cNvSpPr>
          <p:nvPr>
            <p:ph idx="1"/>
          </p:nvPr>
        </p:nvSpPr>
        <p:spPr>
          <a:xfrm>
            <a:off x="266700" y="1173452"/>
            <a:ext cx="8553450" cy="2771484"/>
          </a:xfrm>
        </p:spPr>
        <p:txBody>
          <a:bodyPr/>
          <a:lstStyle/>
          <a:p>
            <a:pPr marL="0" indent="0" algn="just"/>
            <a:r>
              <a:rPr lang="en-US" sz="1700" dirty="0">
                <a:solidFill>
                  <a:srgbClr val="000000"/>
                </a:solidFill>
                <a:latin typeface="Century Gothic" panose="020B0502020202020204" pitchFamily="34" charset="0"/>
              </a:rPr>
              <a:t>In Windows 10, you can access the IP address details from the </a:t>
            </a:r>
            <a:r>
              <a:rPr lang="en-US" sz="1700" b="1" dirty="0">
                <a:solidFill>
                  <a:srgbClr val="000000"/>
                </a:solidFill>
                <a:latin typeface="Century Gothic" panose="020B0502020202020204" pitchFamily="34" charset="0"/>
              </a:rPr>
              <a:t>Network and Sharing Center</a:t>
            </a:r>
            <a:r>
              <a:rPr lang="en-US" sz="1700" dirty="0">
                <a:solidFill>
                  <a:srgbClr val="000000"/>
                </a:solidFill>
                <a:latin typeface="Century Gothic" panose="020B0502020202020204" pitchFamily="34" charset="0"/>
              </a:rPr>
              <a:t> to quickly view the four important settings: address, mask, router, and DNS. Or you can issue the </a:t>
            </a:r>
            <a:r>
              <a:rPr lang="en-US" sz="1700" b="1" dirty="0">
                <a:solidFill>
                  <a:srgbClr val="000000"/>
                </a:solidFill>
                <a:latin typeface="Century Gothic" panose="020B0502020202020204" pitchFamily="34" charset="0"/>
              </a:rPr>
              <a:t>ipconfig</a:t>
            </a:r>
            <a:r>
              <a:rPr lang="en-US" sz="1700" dirty="0">
                <a:solidFill>
                  <a:srgbClr val="000000"/>
                </a:solidFill>
                <a:latin typeface="Century Gothic" panose="020B0502020202020204" pitchFamily="34" charset="0"/>
              </a:rPr>
              <a:t> command at the command line of a Windows computer.</a:t>
            </a:r>
          </a:p>
          <a:p>
            <a:pPr marL="342900" indent="-342900" algn="just">
              <a:buFont typeface="Arial" panose="020B0604020202020204" pitchFamily="34" charset="0"/>
              <a:buChar char="•"/>
            </a:pPr>
            <a:r>
              <a:rPr lang="en-US" sz="1700" dirty="0">
                <a:solidFill>
                  <a:srgbClr val="000000"/>
                </a:solidFill>
                <a:latin typeface="Century Gothic" panose="020B0502020202020204" pitchFamily="34" charset="0"/>
              </a:rPr>
              <a:t>Use the </a:t>
            </a:r>
            <a:r>
              <a:rPr lang="en-US" sz="1700" b="1" dirty="0">
                <a:solidFill>
                  <a:srgbClr val="000000"/>
                </a:solidFill>
                <a:latin typeface="Century Gothic" panose="020B0502020202020204" pitchFamily="34" charset="0"/>
              </a:rPr>
              <a:t>ipconfig /all</a:t>
            </a:r>
            <a:r>
              <a:rPr lang="en-US" sz="1700" dirty="0">
                <a:solidFill>
                  <a:srgbClr val="000000"/>
                </a:solidFill>
                <a:latin typeface="Century Gothic" panose="020B0502020202020204" pitchFamily="34" charset="0"/>
              </a:rPr>
              <a:t> command to view the MAC address, as well as a number of details regarding the Layer 3 addressing of the device.</a:t>
            </a:r>
          </a:p>
          <a:p>
            <a:pPr marL="342900" indent="-342900" algn="just">
              <a:buFont typeface="Arial" panose="020B0604020202020204" pitchFamily="34" charset="0"/>
              <a:buChar char="•"/>
            </a:pPr>
            <a:r>
              <a:rPr lang="en-US" sz="1700" dirty="0">
                <a:solidFill>
                  <a:srgbClr val="000000"/>
                </a:solidFill>
                <a:latin typeface="Century Gothic" panose="020B0502020202020204" pitchFamily="34" charset="0"/>
              </a:rPr>
              <a:t>If a host is configured as a DHCP client, the IP address configuration can be renewed using the </a:t>
            </a:r>
            <a:r>
              <a:rPr lang="en-US" sz="1700" b="1" dirty="0">
                <a:solidFill>
                  <a:srgbClr val="000000"/>
                </a:solidFill>
                <a:latin typeface="Century Gothic" panose="020B0502020202020204" pitchFamily="34" charset="0"/>
              </a:rPr>
              <a:t>ipconfig /release</a:t>
            </a:r>
            <a:r>
              <a:rPr lang="en-US" sz="1700" dirty="0">
                <a:solidFill>
                  <a:srgbClr val="000000"/>
                </a:solidFill>
                <a:latin typeface="Century Gothic" panose="020B0502020202020204" pitchFamily="34" charset="0"/>
              </a:rPr>
              <a:t> and </a:t>
            </a:r>
            <a:r>
              <a:rPr lang="en-US" sz="1700" b="1" dirty="0">
                <a:solidFill>
                  <a:srgbClr val="000000"/>
                </a:solidFill>
                <a:latin typeface="Century Gothic" panose="020B0502020202020204" pitchFamily="34" charset="0"/>
              </a:rPr>
              <a:t>ipconfig /renew</a:t>
            </a:r>
            <a:r>
              <a:rPr lang="en-US" sz="1700" dirty="0">
                <a:solidFill>
                  <a:srgbClr val="000000"/>
                </a:solidFill>
                <a:latin typeface="Century Gothic" panose="020B0502020202020204" pitchFamily="34" charset="0"/>
              </a:rPr>
              <a:t> commands.</a:t>
            </a:r>
          </a:p>
          <a:p>
            <a:pPr marL="342900" indent="-342900" algn="just">
              <a:buFont typeface="Arial" panose="020B0604020202020204" pitchFamily="34" charset="0"/>
              <a:buChar char="•"/>
            </a:pPr>
            <a:r>
              <a:rPr lang="en-US" sz="1700" dirty="0">
                <a:solidFill>
                  <a:srgbClr val="000000"/>
                </a:solidFill>
                <a:latin typeface="Century Gothic" panose="020B0502020202020204" pitchFamily="34" charset="0"/>
              </a:rPr>
              <a:t>The DNS Client service on Windows PCs also optimizes the performance of DNS name resolution by storing previously resolved names in memory. The </a:t>
            </a:r>
            <a:r>
              <a:rPr lang="en-US" sz="1700" b="1" dirty="0">
                <a:solidFill>
                  <a:srgbClr val="000000"/>
                </a:solidFill>
                <a:latin typeface="Century Gothic" panose="020B0502020202020204" pitchFamily="34" charset="0"/>
              </a:rPr>
              <a:t>ipconfig /</a:t>
            </a:r>
            <a:r>
              <a:rPr lang="en-US" sz="1700" b="1" dirty="0" err="1">
                <a:solidFill>
                  <a:srgbClr val="000000"/>
                </a:solidFill>
                <a:latin typeface="Century Gothic" panose="020B0502020202020204" pitchFamily="34" charset="0"/>
              </a:rPr>
              <a:t>displaydns</a:t>
            </a:r>
            <a:r>
              <a:rPr lang="en-US" sz="1700" dirty="0">
                <a:solidFill>
                  <a:srgbClr val="000000"/>
                </a:solidFill>
                <a:latin typeface="Century Gothic" panose="020B0502020202020204" pitchFamily="34" charset="0"/>
              </a:rPr>
              <a:t> command displays all of the cached DNS entries on a Windows computer system.</a:t>
            </a:r>
          </a:p>
          <a:p>
            <a:pPr marL="342900" indent="-342900" algn="l">
              <a:buFont typeface="Arial" panose="020B0604020202020204" pitchFamily="34" charset="0"/>
              <a:buChar char="•"/>
            </a:pPr>
            <a:endParaRPr lang="en-US" sz="1700" dirty="0">
              <a:solidFill>
                <a:srgbClr val="000000"/>
              </a:solidFill>
              <a:latin typeface="Century Gothic" panose="020B0502020202020204" pitchFamily="34" charset="0"/>
            </a:endParaRPr>
          </a:p>
        </p:txBody>
      </p:sp>
      <p:pic>
        <p:nvPicPr>
          <p:cNvPr id="5" name="Picture 4">
            <a:extLst>
              <a:ext uri="{FF2B5EF4-FFF2-40B4-BE49-F238E27FC236}">
                <a16:creationId xmlns:a16="http://schemas.microsoft.com/office/drawing/2014/main" id="{0F893CF4-60E9-4E3D-99F3-F4100A64A537}"/>
              </a:ext>
            </a:extLst>
          </p:cNvPr>
          <p:cNvPicPr>
            <a:picLocks noChangeAspect="1"/>
          </p:cNvPicPr>
          <p:nvPr/>
        </p:nvPicPr>
        <p:blipFill>
          <a:blip r:embed="rId3"/>
          <a:stretch>
            <a:fillRect/>
          </a:stretch>
        </p:blipFill>
        <p:spPr>
          <a:xfrm>
            <a:off x="2532026" y="4676773"/>
            <a:ext cx="4704663" cy="2023602"/>
          </a:xfrm>
          <a:prstGeom prst="rect">
            <a:avLst/>
          </a:prstGeom>
        </p:spPr>
      </p:pic>
    </p:spTree>
    <p:extLst>
      <p:ext uri="{BB962C8B-B14F-4D97-AF65-F5344CB8AC3E}">
        <p14:creationId xmlns:p14="http://schemas.microsoft.com/office/powerpoint/2010/main" val="3972272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857251"/>
            <a:ext cx="8345488" cy="731837"/>
          </a:xfrm>
        </p:spPr>
        <p:txBody>
          <a:bodyPr/>
          <a:lstStyle/>
          <a:p>
            <a:r>
              <a:rPr lang="en-US" sz="1800" dirty="0">
                <a:latin typeface="Century Gothic" panose="020B0502020202020204" pitchFamily="34" charset="0"/>
              </a:rPr>
              <a:t>Host and IOS Commands</a:t>
            </a:r>
            <a:br>
              <a:rPr lang="en-US" sz="3600" dirty="0">
                <a:latin typeface="Century Gothic" panose="020B0502020202020204" pitchFamily="34" charset="0"/>
              </a:rPr>
            </a:br>
            <a:r>
              <a:rPr lang="en-US" sz="2800" dirty="0">
                <a:latin typeface="Century Gothic" panose="020B0502020202020204" pitchFamily="34" charset="0"/>
              </a:rPr>
              <a:t>IP Configuration on a Linux Host</a:t>
            </a:r>
          </a:p>
        </p:txBody>
      </p:sp>
      <p:sp>
        <p:nvSpPr>
          <p:cNvPr id="4" name="Content Placeholder 3">
            <a:extLst>
              <a:ext uri="{FF2B5EF4-FFF2-40B4-BE49-F238E27FC236}">
                <a16:creationId xmlns:a16="http://schemas.microsoft.com/office/drawing/2014/main" id="{EDD73493-B9CF-4BB8-9069-546F872801FC}"/>
              </a:ext>
            </a:extLst>
          </p:cNvPr>
          <p:cNvSpPr>
            <a:spLocks noGrp="1"/>
          </p:cNvSpPr>
          <p:nvPr>
            <p:ph idx="1"/>
          </p:nvPr>
        </p:nvSpPr>
        <p:spPr>
          <a:xfrm>
            <a:off x="200026" y="1676401"/>
            <a:ext cx="4674322" cy="3602584"/>
          </a:xfrm>
        </p:spPr>
        <p:txBody>
          <a:bodyPr/>
          <a:lstStyle/>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Verifying IP settings using the GUI on a Linux machine will differ depending on the Linux distribution and desktop interface.</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On the command line, use the </a:t>
            </a:r>
            <a:r>
              <a:rPr lang="en-US" sz="1800" b="1" dirty="0">
                <a:solidFill>
                  <a:srgbClr val="000000"/>
                </a:solidFill>
                <a:latin typeface="Century Gothic" panose="020B0502020202020204" pitchFamily="34" charset="0"/>
              </a:rPr>
              <a:t>ifconfig</a:t>
            </a:r>
            <a:r>
              <a:rPr lang="en-US" sz="1800" dirty="0">
                <a:solidFill>
                  <a:srgbClr val="000000"/>
                </a:solidFill>
                <a:latin typeface="Century Gothic" panose="020B0502020202020204" pitchFamily="34" charset="0"/>
              </a:rPr>
              <a:t> command to display the status of the currently active interfaces and their IP configuration.</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The Linux </a:t>
            </a:r>
            <a:r>
              <a:rPr lang="en-US" sz="1800" b="1" dirty="0" err="1">
                <a:solidFill>
                  <a:srgbClr val="000000"/>
                </a:solidFill>
                <a:latin typeface="Century Gothic" panose="020B0502020202020204" pitchFamily="34" charset="0"/>
              </a:rPr>
              <a:t>ip</a:t>
            </a:r>
            <a:r>
              <a:rPr lang="en-US" sz="1800" b="1" dirty="0">
                <a:solidFill>
                  <a:srgbClr val="000000"/>
                </a:solidFill>
                <a:latin typeface="Century Gothic" panose="020B0502020202020204" pitchFamily="34" charset="0"/>
              </a:rPr>
              <a:t> address</a:t>
            </a:r>
            <a:r>
              <a:rPr lang="en-US" sz="1800" dirty="0">
                <a:solidFill>
                  <a:srgbClr val="000000"/>
                </a:solidFill>
                <a:latin typeface="Century Gothic" panose="020B0502020202020204" pitchFamily="34" charset="0"/>
              </a:rPr>
              <a:t> command is used to display addresses and their properties. It can also be used to add or delete IP addresses.</a:t>
            </a:r>
          </a:p>
          <a:p>
            <a:pPr marL="0" indent="0" algn="just"/>
            <a:endParaRPr lang="en-US" sz="1800" b="1" dirty="0">
              <a:solidFill>
                <a:srgbClr val="000000"/>
              </a:solidFill>
              <a:latin typeface="Century Gothic" panose="020B0502020202020204" pitchFamily="34" charset="0"/>
            </a:endParaRPr>
          </a:p>
          <a:p>
            <a:pPr marL="0" indent="0" algn="just"/>
            <a:r>
              <a:rPr lang="en-US" sz="1800" b="1" dirty="0">
                <a:solidFill>
                  <a:srgbClr val="000000"/>
                </a:solidFill>
                <a:latin typeface="Century Gothic" panose="020B0502020202020204" pitchFamily="34" charset="0"/>
              </a:rPr>
              <a:t>Note:</a:t>
            </a:r>
            <a:r>
              <a:rPr lang="en-US" sz="1800" dirty="0">
                <a:solidFill>
                  <a:srgbClr val="000000"/>
                </a:solidFill>
                <a:latin typeface="Century Gothic" panose="020B0502020202020204" pitchFamily="34" charset="0"/>
              </a:rPr>
              <a:t> The output displayed may vary depending on the Linux distribution.</a:t>
            </a:r>
          </a:p>
          <a:p>
            <a:pPr marL="342900" indent="-342900" algn="just">
              <a:buFont typeface="Arial" panose="020B0604020202020204" pitchFamily="34" charset="0"/>
              <a:buChar char="•"/>
            </a:pPr>
            <a:endParaRPr lang="en-US" sz="1600" dirty="0">
              <a:solidFill>
                <a:srgbClr val="000000"/>
              </a:solidFill>
              <a:latin typeface="Century Gothic" panose="020B0502020202020204" pitchFamily="34" charset="0"/>
            </a:endParaRPr>
          </a:p>
        </p:txBody>
      </p:sp>
      <p:pic>
        <p:nvPicPr>
          <p:cNvPr id="2" name="Picture 1">
            <a:extLst>
              <a:ext uri="{FF2B5EF4-FFF2-40B4-BE49-F238E27FC236}">
                <a16:creationId xmlns:a16="http://schemas.microsoft.com/office/drawing/2014/main" id="{5D8F7B60-4A22-470D-88EE-376AE17104D4}"/>
              </a:ext>
            </a:extLst>
          </p:cNvPr>
          <p:cNvPicPr>
            <a:picLocks noChangeAspect="1"/>
          </p:cNvPicPr>
          <p:nvPr/>
        </p:nvPicPr>
        <p:blipFill>
          <a:blip r:embed="rId3"/>
          <a:stretch>
            <a:fillRect/>
          </a:stretch>
        </p:blipFill>
        <p:spPr>
          <a:xfrm>
            <a:off x="4874348" y="2208241"/>
            <a:ext cx="4154463" cy="2779395"/>
          </a:xfrm>
          <a:prstGeom prst="rect">
            <a:avLst/>
          </a:prstGeom>
        </p:spPr>
      </p:pic>
    </p:spTree>
    <p:extLst>
      <p:ext uri="{BB962C8B-B14F-4D97-AF65-F5344CB8AC3E}">
        <p14:creationId xmlns:p14="http://schemas.microsoft.com/office/powerpoint/2010/main" val="1454466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549450"/>
            <a:ext cx="8345488" cy="731837"/>
          </a:xfrm>
        </p:spPr>
        <p:txBody>
          <a:bodyPr/>
          <a:lstStyle/>
          <a:p>
            <a:r>
              <a:rPr lang="en-US" sz="2000" dirty="0">
                <a:latin typeface="Century Gothic" panose="020B0502020202020204" pitchFamily="34" charset="0"/>
              </a:rPr>
              <a:t>Host and IOS Commands</a:t>
            </a:r>
            <a:br>
              <a:rPr lang="en-US" sz="4000" dirty="0">
                <a:latin typeface="Century Gothic" panose="020B0502020202020204" pitchFamily="34" charset="0"/>
              </a:rPr>
            </a:br>
            <a:r>
              <a:rPr lang="en-US" dirty="0">
                <a:latin typeface="Century Gothic" panose="020B0502020202020204" pitchFamily="34" charset="0"/>
              </a:rPr>
              <a:t>IP Configuration on a macOS Host</a:t>
            </a:r>
          </a:p>
        </p:txBody>
      </p:sp>
      <p:sp>
        <p:nvSpPr>
          <p:cNvPr id="6" name="Content Placeholder 5">
            <a:extLst>
              <a:ext uri="{FF2B5EF4-FFF2-40B4-BE49-F238E27FC236}">
                <a16:creationId xmlns:a16="http://schemas.microsoft.com/office/drawing/2014/main" id="{E018F0E6-A545-473E-A9D3-201EC6272E44}"/>
              </a:ext>
            </a:extLst>
          </p:cNvPr>
          <p:cNvSpPr>
            <a:spLocks noGrp="1"/>
          </p:cNvSpPr>
          <p:nvPr>
            <p:ph idx="1"/>
          </p:nvPr>
        </p:nvSpPr>
        <p:spPr>
          <a:xfrm>
            <a:off x="158780" y="1501718"/>
            <a:ext cx="4305605" cy="3556835"/>
          </a:xfrm>
        </p:spPr>
        <p:txBody>
          <a:bodyPr/>
          <a:lstStyle/>
          <a:p>
            <a:pPr marL="285750" indent="-285750" algn="just">
              <a:buFont typeface="Arial" panose="020B0604020202020204" pitchFamily="34" charset="0"/>
              <a:buChar char="•"/>
            </a:pPr>
            <a:r>
              <a:rPr lang="en-US" dirty="0">
                <a:solidFill>
                  <a:srgbClr val="000000"/>
                </a:solidFill>
                <a:latin typeface="Century Gothic" panose="020B0502020202020204" pitchFamily="34" charset="0"/>
              </a:rPr>
              <a:t>In the GUI of a Mac host, open </a:t>
            </a:r>
            <a:r>
              <a:rPr lang="en-US" b="1" dirty="0">
                <a:solidFill>
                  <a:srgbClr val="000000"/>
                </a:solidFill>
                <a:latin typeface="Century Gothic" panose="020B0502020202020204" pitchFamily="34" charset="0"/>
              </a:rPr>
              <a:t>Network Preferences &gt; Advanced</a:t>
            </a:r>
            <a:r>
              <a:rPr lang="en-US" dirty="0">
                <a:solidFill>
                  <a:srgbClr val="000000"/>
                </a:solidFill>
                <a:latin typeface="Century Gothic" panose="020B0502020202020204" pitchFamily="34" charset="0"/>
              </a:rPr>
              <a:t> to get the IP addressing information.</a:t>
            </a:r>
          </a:p>
          <a:p>
            <a:pPr marL="285750" indent="-285750" algn="just">
              <a:buFont typeface="Arial" panose="020B0604020202020204" pitchFamily="34" charset="0"/>
              <a:buChar char="•"/>
            </a:pPr>
            <a:r>
              <a:rPr lang="en-US" dirty="0">
                <a:solidFill>
                  <a:srgbClr val="000000"/>
                </a:solidFill>
                <a:latin typeface="Century Gothic" panose="020B0502020202020204" pitchFamily="34" charset="0"/>
              </a:rPr>
              <a:t>The </a:t>
            </a:r>
            <a:r>
              <a:rPr lang="en-US" b="1" dirty="0">
                <a:solidFill>
                  <a:srgbClr val="000000"/>
                </a:solidFill>
                <a:latin typeface="Century Gothic" panose="020B0502020202020204" pitchFamily="34" charset="0"/>
              </a:rPr>
              <a:t>ifconfig</a:t>
            </a:r>
            <a:r>
              <a:rPr lang="en-US" dirty="0">
                <a:solidFill>
                  <a:srgbClr val="000000"/>
                </a:solidFill>
                <a:latin typeface="Century Gothic" panose="020B0502020202020204" pitchFamily="34" charset="0"/>
              </a:rPr>
              <a:t> command can also be used to verify the interface IP configuration at the command line.</a:t>
            </a:r>
          </a:p>
          <a:p>
            <a:pPr marL="285750" indent="-285750" algn="just">
              <a:buFont typeface="Arial" panose="020B0604020202020204" pitchFamily="34" charset="0"/>
              <a:buChar char="•"/>
            </a:pPr>
            <a:r>
              <a:rPr lang="en-US" dirty="0">
                <a:solidFill>
                  <a:srgbClr val="000000"/>
                </a:solidFill>
                <a:latin typeface="Century Gothic" panose="020B0502020202020204" pitchFamily="34" charset="0"/>
              </a:rPr>
              <a:t>Other useful macOS commands to verify the host IP settings include </a:t>
            </a:r>
            <a:r>
              <a:rPr lang="en-US" b="1" dirty="0" err="1">
                <a:solidFill>
                  <a:srgbClr val="000000"/>
                </a:solidFill>
                <a:latin typeface="Century Gothic" panose="020B0502020202020204" pitchFamily="34" charset="0"/>
              </a:rPr>
              <a:t>networksetup</a:t>
            </a:r>
            <a:r>
              <a:rPr lang="en-US" b="1" dirty="0">
                <a:solidFill>
                  <a:srgbClr val="000000"/>
                </a:solidFill>
                <a:latin typeface="Century Gothic" panose="020B0502020202020204" pitchFamily="34" charset="0"/>
              </a:rPr>
              <a:t> -</a:t>
            </a:r>
            <a:r>
              <a:rPr lang="en-US" b="1" dirty="0" err="1">
                <a:solidFill>
                  <a:srgbClr val="000000"/>
                </a:solidFill>
                <a:latin typeface="Century Gothic" panose="020B0502020202020204" pitchFamily="34" charset="0"/>
              </a:rPr>
              <a:t>listallnetworkservices</a:t>
            </a:r>
            <a:r>
              <a:rPr lang="en-US" dirty="0">
                <a:solidFill>
                  <a:srgbClr val="000000"/>
                </a:solidFill>
                <a:latin typeface="Century Gothic" panose="020B0502020202020204" pitchFamily="34" charset="0"/>
              </a:rPr>
              <a:t> and the </a:t>
            </a:r>
            <a:r>
              <a:rPr lang="en-US" b="1" dirty="0" err="1">
                <a:solidFill>
                  <a:srgbClr val="000000"/>
                </a:solidFill>
                <a:latin typeface="Century Gothic" panose="020B0502020202020204" pitchFamily="34" charset="0"/>
              </a:rPr>
              <a:t>networksetup</a:t>
            </a:r>
            <a:r>
              <a:rPr lang="en-US" b="1" dirty="0">
                <a:solidFill>
                  <a:srgbClr val="000000"/>
                </a:solidFill>
                <a:latin typeface="Century Gothic" panose="020B0502020202020204" pitchFamily="34" charset="0"/>
              </a:rPr>
              <a:t> -</a:t>
            </a:r>
            <a:r>
              <a:rPr lang="en-US" b="1" dirty="0" err="1">
                <a:solidFill>
                  <a:srgbClr val="000000"/>
                </a:solidFill>
                <a:latin typeface="Century Gothic" panose="020B0502020202020204" pitchFamily="34" charset="0"/>
              </a:rPr>
              <a:t>getinfo</a:t>
            </a:r>
            <a:r>
              <a:rPr lang="en-US" b="1" dirty="0">
                <a:solidFill>
                  <a:srgbClr val="000000"/>
                </a:solidFill>
                <a:latin typeface="Century Gothic" panose="020B0502020202020204" pitchFamily="34" charset="0"/>
              </a:rPr>
              <a:t> &lt;</a:t>
            </a:r>
            <a:r>
              <a:rPr lang="en-US" i="1" dirty="0">
                <a:solidFill>
                  <a:srgbClr val="000000"/>
                </a:solidFill>
                <a:latin typeface="Century Gothic" panose="020B0502020202020204" pitchFamily="34" charset="0"/>
              </a:rPr>
              <a:t>network service</a:t>
            </a:r>
            <a:r>
              <a:rPr lang="en-US" b="1" dirty="0">
                <a:solidFill>
                  <a:srgbClr val="000000"/>
                </a:solidFill>
                <a:latin typeface="Century Gothic" panose="020B0502020202020204" pitchFamily="34" charset="0"/>
              </a:rPr>
              <a:t>&gt;</a:t>
            </a:r>
            <a:r>
              <a:rPr lang="en-US" dirty="0">
                <a:solidFill>
                  <a:srgbClr val="000000"/>
                </a:solidFill>
                <a:latin typeface="Century Gothic" panose="020B0502020202020204" pitchFamily="34" charset="0"/>
              </a:rPr>
              <a:t>.</a:t>
            </a:r>
          </a:p>
        </p:txBody>
      </p:sp>
      <p:pic>
        <p:nvPicPr>
          <p:cNvPr id="7" name="Picture 6">
            <a:extLst>
              <a:ext uri="{FF2B5EF4-FFF2-40B4-BE49-F238E27FC236}">
                <a16:creationId xmlns:a16="http://schemas.microsoft.com/office/drawing/2014/main" id="{EE795C2D-8259-4647-9ACD-26D36EE5517C}"/>
              </a:ext>
            </a:extLst>
          </p:cNvPr>
          <p:cNvPicPr>
            <a:picLocks noChangeAspect="1"/>
          </p:cNvPicPr>
          <p:nvPr/>
        </p:nvPicPr>
        <p:blipFill>
          <a:blip r:embed="rId3"/>
          <a:stretch>
            <a:fillRect/>
          </a:stretch>
        </p:blipFill>
        <p:spPr>
          <a:xfrm>
            <a:off x="4490920" y="1722149"/>
            <a:ext cx="4470200" cy="3336404"/>
          </a:xfrm>
          <a:prstGeom prst="rect">
            <a:avLst/>
          </a:prstGeom>
        </p:spPr>
      </p:pic>
    </p:spTree>
    <p:extLst>
      <p:ext uri="{BB962C8B-B14F-4D97-AF65-F5344CB8AC3E}">
        <p14:creationId xmlns:p14="http://schemas.microsoft.com/office/powerpoint/2010/main" val="1854258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33003" y="541367"/>
            <a:ext cx="8345488" cy="731837"/>
          </a:xfrm>
        </p:spPr>
        <p:txBody>
          <a:bodyPr/>
          <a:lstStyle/>
          <a:p>
            <a:r>
              <a:rPr lang="en-US" sz="2000" dirty="0">
                <a:latin typeface="Century Gothic" panose="020B0502020202020204" pitchFamily="34" charset="0"/>
              </a:rPr>
              <a:t>Host and IOS Commands</a:t>
            </a:r>
            <a:br>
              <a:rPr lang="en-US" sz="4000" dirty="0">
                <a:latin typeface="Century Gothic" panose="020B0502020202020204" pitchFamily="34" charset="0"/>
              </a:rPr>
            </a:br>
            <a:r>
              <a:rPr lang="en-US" dirty="0">
                <a:latin typeface="Century Gothic" panose="020B0502020202020204" pitchFamily="34" charset="0"/>
              </a:rPr>
              <a:t>The </a:t>
            </a:r>
            <a:r>
              <a:rPr lang="en-US" dirty="0" err="1">
                <a:latin typeface="Century Gothic" panose="020B0502020202020204" pitchFamily="34" charset="0"/>
              </a:rPr>
              <a:t>arp</a:t>
            </a:r>
            <a:r>
              <a:rPr lang="en-US" dirty="0">
                <a:latin typeface="Century Gothic" panose="020B0502020202020204" pitchFamily="34" charset="0"/>
              </a:rPr>
              <a:t> Command</a:t>
            </a:r>
          </a:p>
        </p:txBody>
      </p:sp>
      <p:sp>
        <p:nvSpPr>
          <p:cNvPr id="4" name="Content Placeholder 3">
            <a:extLst>
              <a:ext uri="{FF2B5EF4-FFF2-40B4-BE49-F238E27FC236}">
                <a16:creationId xmlns:a16="http://schemas.microsoft.com/office/drawing/2014/main" id="{CE59173F-7994-4B5D-8201-E7BBC1B93ED9}"/>
              </a:ext>
            </a:extLst>
          </p:cNvPr>
          <p:cNvSpPr>
            <a:spLocks noGrp="1"/>
          </p:cNvSpPr>
          <p:nvPr>
            <p:ph idx="1"/>
          </p:nvPr>
        </p:nvSpPr>
        <p:spPr>
          <a:xfrm>
            <a:off x="607666" y="1273204"/>
            <a:ext cx="8280057" cy="3689897"/>
          </a:xfrm>
        </p:spPr>
        <p:txBody>
          <a:bodyPr/>
          <a:lstStyle/>
          <a:p>
            <a:pPr marL="0" indent="0" algn="just"/>
            <a:r>
              <a:rPr lang="en-US" dirty="0">
                <a:solidFill>
                  <a:srgbClr val="000000"/>
                </a:solidFill>
                <a:latin typeface="Century Gothic" panose="020B0502020202020204" pitchFamily="34" charset="0"/>
              </a:rPr>
              <a:t>The </a:t>
            </a:r>
            <a:r>
              <a:rPr lang="en-US" b="1" dirty="0" err="1">
                <a:solidFill>
                  <a:srgbClr val="000000"/>
                </a:solidFill>
                <a:latin typeface="Century Gothic" panose="020B0502020202020204" pitchFamily="34" charset="0"/>
              </a:rPr>
              <a:t>arp</a:t>
            </a:r>
            <a:r>
              <a:rPr lang="en-US" dirty="0">
                <a:solidFill>
                  <a:srgbClr val="000000"/>
                </a:solidFill>
                <a:latin typeface="Century Gothic" panose="020B0502020202020204" pitchFamily="34" charset="0"/>
              </a:rPr>
              <a:t> command is executed from the Windows, Linux, or Mac command prompt. The command lists all devices currently in the ARP cache of the host.</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The </a:t>
            </a:r>
            <a:r>
              <a:rPr lang="en-US" b="1" dirty="0" err="1">
                <a:solidFill>
                  <a:srgbClr val="000000"/>
                </a:solidFill>
                <a:latin typeface="Century Gothic" panose="020B0502020202020204" pitchFamily="34" charset="0"/>
              </a:rPr>
              <a:t>arp</a:t>
            </a:r>
            <a:r>
              <a:rPr lang="en-US" b="1" dirty="0">
                <a:solidFill>
                  <a:srgbClr val="000000"/>
                </a:solidFill>
                <a:latin typeface="Century Gothic" panose="020B0502020202020204" pitchFamily="34" charset="0"/>
              </a:rPr>
              <a:t> -a</a:t>
            </a:r>
            <a:r>
              <a:rPr lang="en-US" dirty="0">
                <a:solidFill>
                  <a:srgbClr val="000000"/>
                </a:solidFill>
                <a:latin typeface="Century Gothic" panose="020B0502020202020204" pitchFamily="34" charset="0"/>
              </a:rPr>
              <a:t> command displays the known IP address and MAC address binding. The ARP cache only displays information from devices that have been recently accessed.</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To ensure that the ARP cache is populated, </a:t>
            </a:r>
            <a:r>
              <a:rPr lang="en-US" b="1" dirty="0">
                <a:solidFill>
                  <a:srgbClr val="000000"/>
                </a:solidFill>
                <a:latin typeface="Century Gothic" panose="020B0502020202020204" pitchFamily="34" charset="0"/>
              </a:rPr>
              <a:t>ping</a:t>
            </a:r>
            <a:r>
              <a:rPr lang="en-US" dirty="0">
                <a:solidFill>
                  <a:srgbClr val="000000"/>
                </a:solidFill>
                <a:latin typeface="Century Gothic" panose="020B0502020202020204" pitchFamily="34" charset="0"/>
              </a:rPr>
              <a:t> a device so that it will have an entry in the ARP table.</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The cache can be cleared by using the </a:t>
            </a:r>
            <a:r>
              <a:rPr lang="en-US" b="1" dirty="0" err="1">
                <a:solidFill>
                  <a:srgbClr val="000000"/>
                </a:solidFill>
                <a:latin typeface="Century Gothic" panose="020B0502020202020204" pitchFamily="34" charset="0"/>
              </a:rPr>
              <a:t>netsh</a:t>
            </a:r>
            <a:r>
              <a:rPr lang="en-US" b="1" dirty="0">
                <a:solidFill>
                  <a:srgbClr val="000000"/>
                </a:solidFill>
                <a:latin typeface="Century Gothic" panose="020B0502020202020204" pitchFamily="34" charset="0"/>
              </a:rPr>
              <a:t> interface </a:t>
            </a:r>
            <a:r>
              <a:rPr lang="en-US" b="1" dirty="0" err="1">
                <a:solidFill>
                  <a:srgbClr val="000000"/>
                </a:solidFill>
                <a:latin typeface="Century Gothic" panose="020B0502020202020204" pitchFamily="34" charset="0"/>
              </a:rPr>
              <a:t>ip</a:t>
            </a:r>
            <a:r>
              <a:rPr lang="en-US" b="1" dirty="0">
                <a:solidFill>
                  <a:srgbClr val="000000"/>
                </a:solidFill>
                <a:latin typeface="Century Gothic" panose="020B0502020202020204" pitchFamily="34" charset="0"/>
              </a:rPr>
              <a:t> delete </a:t>
            </a:r>
            <a:r>
              <a:rPr lang="en-US" b="1" dirty="0" err="1">
                <a:solidFill>
                  <a:srgbClr val="000000"/>
                </a:solidFill>
                <a:latin typeface="Century Gothic" panose="020B0502020202020204" pitchFamily="34" charset="0"/>
              </a:rPr>
              <a:t>arpcache</a:t>
            </a:r>
            <a:r>
              <a:rPr lang="en-US" dirty="0">
                <a:solidFill>
                  <a:srgbClr val="000000"/>
                </a:solidFill>
                <a:latin typeface="Century Gothic" panose="020B0502020202020204" pitchFamily="34" charset="0"/>
              </a:rPr>
              <a:t> command in the event the network administrator wants to repopulate the cache with updated information.</a:t>
            </a:r>
          </a:p>
          <a:p>
            <a:pPr marL="73085" lvl="1" indent="0" algn="just"/>
            <a:endParaRPr lang="en-US" b="1" dirty="0">
              <a:solidFill>
                <a:srgbClr val="000000"/>
              </a:solidFill>
              <a:latin typeface="Century Gothic" panose="020B0502020202020204" pitchFamily="34" charset="0"/>
            </a:endParaRPr>
          </a:p>
          <a:p>
            <a:pPr marL="73085" lvl="1" indent="0" algn="just"/>
            <a:r>
              <a:rPr lang="en-US" b="1" dirty="0">
                <a:solidFill>
                  <a:srgbClr val="000000"/>
                </a:solidFill>
                <a:latin typeface="Century Gothic" panose="020B0502020202020204" pitchFamily="34" charset="0"/>
              </a:rPr>
              <a:t>Note</a:t>
            </a:r>
            <a:r>
              <a:rPr lang="en-US" dirty="0">
                <a:solidFill>
                  <a:srgbClr val="000000"/>
                </a:solidFill>
                <a:latin typeface="Century Gothic" panose="020B0502020202020204" pitchFamily="34" charset="0"/>
              </a:rPr>
              <a:t>: You may need administrator access on the host to be able to use the </a:t>
            </a:r>
            <a:r>
              <a:rPr lang="en-US" b="1" dirty="0" err="1">
                <a:solidFill>
                  <a:srgbClr val="000000"/>
                </a:solidFill>
                <a:latin typeface="Century Gothic" panose="020B0502020202020204" pitchFamily="34" charset="0"/>
              </a:rPr>
              <a:t>netsh</a:t>
            </a:r>
            <a:r>
              <a:rPr lang="en-US" b="1" dirty="0">
                <a:solidFill>
                  <a:srgbClr val="000000"/>
                </a:solidFill>
                <a:latin typeface="Century Gothic" panose="020B0502020202020204" pitchFamily="34" charset="0"/>
              </a:rPr>
              <a:t> interface </a:t>
            </a:r>
            <a:r>
              <a:rPr lang="en-US" b="1" dirty="0" err="1">
                <a:solidFill>
                  <a:srgbClr val="000000"/>
                </a:solidFill>
                <a:latin typeface="Century Gothic" panose="020B0502020202020204" pitchFamily="34" charset="0"/>
              </a:rPr>
              <a:t>ip</a:t>
            </a:r>
            <a:r>
              <a:rPr lang="en-US" b="1" dirty="0">
                <a:solidFill>
                  <a:srgbClr val="000000"/>
                </a:solidFill>
                <a:latin typeface="Century Gothic" panose="020B0502020202020204" pitchFamily="34" charset="0"/>
              </a:rPr>
              <a:t> delete </a:t>
            </a:r>
            <a:r>
              <a:rPr lang="en-US" b="1" dirty="0" err="1">
                <a:solidFill>
                  <a:srgbClr val="000000"/>
                </a:solidFill>
                <a:latin typeface="Century Gothic" panose="020B0502020202020204" pitchFamily="34" charset="0"/>
              </a:rPr>
              <a:t>arpcache</a:t>
            </a:r>
            <a:r>
              <a:rPr lang="en-US" dirty="0">
                <a:solidFill>
                  <a:srgbClr val="000000"/>
                </a:solidFill>
                <a:latin typeface="Century Gothic" panose="020B0502020202020204" pitchFamily="34" charset="0"/>
              </a:rPr>
              <a:t> command.</a:t>
            </a:r>
          </a:p>
          <a:p>
            <a:pPr marL="342900" indent="-342900" algn="l">
              <a:buFont typeface="Arial" panose="020B0604020202020204" pitchFamily="34" charset="0"/>
              <a:buChar char="•"/>
            </a:pPr>
            <a:endParaRPr lang="en-US" dirty="0">
              <a:solidFill>
                <a:srgbClr val="000000"/>
              </a:solidFill>
              <a:latin typeface="Century Gothic" panose="020B0502020202020204" pitchFamily="34" charset="0"/>
            </a:endParaRPr>
          </a:p>
        </p:txBody>
      </p:sp>
    </p:spTree>
    <p:extLst>
      <p:ext uri="{BB962C8B-B14F-4D97-AF65-F5344CB8AC3E}">
        <p14:creationId xmlns:p14="http://schemas.microsoft.com/office/powerpoint/2010/main" val="1092385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857251"/>
            <a:ext cx="8345488" cy="731837"/>
          </a:xfrm>
        </p:spPr>
        <p:txBody>
          <a:bodyPr/>
          <a:lstStyle/>
          <a:p>
            <a:r>
              <a:rPr lang="en-US" sz="1800" dirty="0">
                <a:latin typeface="Century Gothic" panose="020B0502020202020204" pitchFamily="34" charset="0"/>
              </a:rPr>
              <a:t>Host and IOS Commands</a:t>
            </a:r>
            <a:br>
              <a:rPr lang="en-US" sz="3600" dirty="0">
                <a:latin typeface="Century Gothic" panose="020B0502020202020204" pitchFamily="34" charset="0"/>
              </a:rPr>
            </a:br>
            <a:r>
              <a:rPr lang="en-US" sz="2800" dirty="0">
                <a:latin typeface="Century Gothic" panose="020B0502020202020204" pitchFamily="34" charset="0"/>
              </a:rPr>
              <a:t>Common show Commands Revisited</a:t>
            </a:r>
          </a:p>
        </p:txBody>
      </p:sp>
      <p:graphicFrame>
        <p:nvGraphicFramePr>
          <p:cNvPr id="5" name="Table 5">
            <a:extLst>
              <a:ext uri="{FF2B5EF4-FFF2-40B4-BE49-F238E27FC236}">
                <a16:creationId xmlns:a16="http://schemas.microsoft.com/office/drawing/2014/main" id="{E81AC101-DAAD-474F-AC42-6015A977BDCC}"/>
              </a:ext>
            </a:extLst>
          </p:cNvPr>
          <p:cNvGraphicFramePr>
            <a:graphicFrameLocks noGrp="1"/>
          </p:cNvGraphicFramePr>
          <p:nvPr>
            <p:ph idx="1"/>
            <p:extLst>
              <p:ext uri="{D42A27DB-BD31-4B8C-83A1-F6EECF244321}">
                <p14:modId xmlns:p14="http://schemas.microsoft.com/office/powerpoint/2010/main" val="3256659759"/>
              </p:ext>
            </p:extLst>
          </p:nvPr>
        </p:nvGraphicFramePr>
        <p:xfrm>
          <a:off x="199506" y="1806028"/>
          <a:ext cx="8761614" cy="4693920"/>
        </p:xfrm>
        <a:graphic>
          <a:graphicData uri="http://schemas.openxmlformats.org/drawingml/2006/table">
            <a:tbl>
              <a:tblPr firstRow="1" bandRow="1">
                <a:tableStyleId>{5C22544A-7EE6-4342-B048-85BDC9FD1C3A}</a:tableStyleId>
              </a:tblPr>
              <a:tblGrid>
                <a:gridCol w="3143131">
                  <a:extLst>
                    <a:ext uri="{9D8B030D-6E8A-4147-A177-3AD203B41FA5}">
                      <a16:colId xmlns:a16="http://schemas.microsoft.com/office/drawing/2014/main" val="223375126"/>
                    </a:ext>
                  </a:extLst>
                </a:gridCol>
                <a:gridCol w="5618483">
                  <a:extLst>
                    <a:ext uri="{9D8B030D-6E8A-4147-A177-3AD203B41FA5}">
                      <a16:colId xmlns:a16="http://schemas.microsoft.com/office/drawing/2014/main" val="3464202880"/>
                    </a:ext>
                  </a:extLst>
                </a:gridCol>
              </a:tblGrid>
              <a:tr h="370840">
                <a:tc>
                  <a:txBody>
                    <a:bodyPr/>
                    <a:lstStyle/>
                    <a:p>
                      <a:r>
                        <a:rPr lang="en-US" sz="2000" dirty="0">
                          <a:latin typeface="Century Gothic" panose="020B0502020202020204" pitchFamily="34" charset="0"/>
                        </a:rPr>
                        <a:t>Command</a:t>
                      </a:r>
                    </a:p>
                  </a:txBody>
                  <a:tcPr/>
                </a:tc>
                <a:tc>
                  <a:txBody>
                    <a:bodyPr/>
                    <a:lstStyle/>
                    <a:p>
                      <a:r>
                        <a:rPr lang="en-US" sz="2000" dirty="0">
                          <a:latin typeface="Century Gothic" panose="020B0502020202020204" pitchFamily="34" charset="0"/>
                        </a:rPr>
                        <a:t>Description</a:t>
                      </a:r>
                    </a:p>
                  </a:txBody>
                  <a:tcPr/>
                </a:tc>
                <a:extLst>
                  <a:ext uri="{0D108BD9-81ED-4DB2-BD59-A6C34878D82A}">
                    <a16:rowId xmlns:a16="http://schemas.microsoft.com/office/drawing/2014/main" val="4117537356"/>
                  </a:ext>
                </a:extLst>
              </a:tr>
              <a:tr h="370840">
                <a:tc>
                  <a:txBody>
                    <a:bodyPr/>
                    <a:lstStyle/>
                    <a:p>
                      <a:r>
                        <a:rPr lang="en-US" sz="2000" dirty="0">
                          <a:latin typeface="Century Gothic" panose="020B0502020202020204" pitchFamily="34" charset="0"/>
                        </a:rPr>
                        <a:t>show running-config</a:t>
                      </a:r>
                    </a:p>
                  </a:txBody>
                  <a:tcPr/>
                </a:tc>
                <a:tc>
                  <a:txBody>
                    <a:bodyPr/>
                    <a:lstStyle/>
                    <a:p>
                      <a:r>
                        <a:rPr lang="en-US" sz="2000" dirty="0">
                          <a:latin typeface="Century Gothic" panose="020B0502020202020204" pitchFamily="34" charset="0"/>
                        </a:rPr>
                        <a:t>Verifies the current configuration and settings</a:t>
                      </a:r>
                    </a:p>
                  </a:txBody>
                  <a:tcPr/>
                </a:tc>
                <a:extLst>
                  <a:ext uri="{0D108BD9-81ED-4DB2-BD59-A6C34878D82A}">
                    <a16:rowId xmlns:a16="http://schemas.microsoft.com/office/drawing/2014/main" val="2176404569"/>
                  </a:ext>
                </a:extLst>
              </a:tr>
              <a:tr h="370840">
                <a:tc>
                  <a:txBody>
                    <a:bodyPr/>
                    <a:lstStyle/>
                    <a:p>
                      <a:r>
                        <a:rPr lang="en-US" sz="2000">
                          <a:latin typeface="Century Gothic" panose="020B0502020202020204" pitchFamily="34" charset="0"/>
                        </a:rPr>
                        <a:t>show </a:t>
                      </a:r>
                      <a:r>
                        <a:rPr lang="en-US" sz="2000" dirty="0">
                          <a:latin typeface="Century Gothic" panose="020B0502020202020204" pitchFamily="34" charset="0"/>
                        </a:rPr>
                        <a:t>interfaces</a:t>
                      </a:r>
                    </a:p>
                  </a:txBody>
                  <a:tcPr/>
                </a:tc>
                <a:tc>
                  <a:txBody>
                    <a:bodyPr/>
                    <a:lstStyle/>
                    <a:p>
                      <a:r>
                        <a:rPr lang="en-US" sz="2000" dirty="0">
                          <a:latin typeface="Century Gothic" panose="020B0502020202020204" pitchFamily="34" charset="0"/>
                        </a:rPr>
                        <a:t>Verifies the interface status and displays any error messages</a:t>
                      </a:r>
                    </a:p>
                  </a:txBody>
                  <a:tcPr/>
                </a:tc>
                <a:extLst>
                  <a:ext uri="{0D108BD9-81ED-4DB2-BD59-A6C34878D82A}">
                    <a16:rowId xmlns:a16="http://schemas.microsoft.com/office/drawing/2014/main" val="910297493"/>
                  </a:ext>
                </a:extLst>
              </a:tr>
              <a:tr h="370840">
                <a:tc>
                  <a:txBody>
                    <a:bodyPr/>
                    <a:lstStyle/>
                    <a:p>
                      <a:r>
                        <a:rPr lang="en-US" sz="2000">
                          <a:latin typeface="Century Gothic" panose="020B0502020202020204" pitchFamily="34" charset="0"/>
                        </a:rPr>
                        <a:t>show </a:t>
                      </a:r>
                      <a:r>
                        <a:rPr lang="en-US" sz="2000" dirty="0" err="1">
                          <a:latin typeface="Century Gothic" panose="020B0502020202020204" pitchFamily="34" charset="0"/>
                        </a:rPr>
                        <a:t>ip</a:t>
                      </a:r>
                      <a:r>
                        <a:rPr lang="en-US" sz="2000" dirty="0">
                          <a:latin typeface="Century Gothic" panose="020B0502020202020204" pitchFamily="34" charset="0"/>
                        </a:rPr>
                        <a:t> interface</a:t>
                      </a:r>
                    </a:p>
                  </a:txBody>
                  <a:tcPr/>
                </a:tc>
                <a:tc>
                  <a:txBody>
                    <a:bodyPr/>
                    <a:lstStyle/>
                    <a:p>
                      <a:r>
                        <a:rPr lang="en-US" sz="2000" dirty="0">
                          <a:latin typeface="Century Gothic" panose="020B0502020202020204" pitchFamily="34" charset="0"/>
                        </a:rPr>
                        <a:t>Verifies the Layer 3 information of an interface</a:t>
                      </a:r>
                    </a:p>
                  </a:txBody>
                  <a:tcPr/>
                </a:tc>
                <a:extLst>
                  <a:ext uri="{0D108BD9-81ED-4DB2-BD59-A6C34878D82A}">
                    <a16:rowId xmlns:a16="http://schemas.microsoft.com/office/drawing/2014/main" val="1308024001"/>
                  </a:ext>
                </a:extLst>
              </a:tr>
              <a:tr h="370840">
                <a:tc>
                  <a:txBody>
                    <a:bodyPr/>
                    <a:lstStyle/>
                    <a:p>
                      <a:r>
                        <a:rPr lang="en-US" sz="2000" dirty="0">
                          <a:latin typeface="Century Gothic" panose="020B0502020202020204" pitchFamily="34" charset="0"/>
                        </a:rPr>
                        <a:t>show </a:t>
                      </a:r>
                      <a:r>
                        <a:rPr lang="en-US" sz="2000" dirty="0" err="1">
                          <a:latin typeface="Century Gothic" panose="020B0502020202020204" pitchFamily="34" charset="0"/>
                        </a:rPr>
                        <a:t>arp</a:t>
                      </a:r>
                      <a:endParaRPr lang="en-US" sz="2000" dirty="0">
                        <a:latin typeface="Century Gothic" panose="020B0502020202020204" pitchFamily="34" charset="0"/>
                      </a:endParaRPr>
                    </a:p>
                  </a:txBody>
                  <a:tcPr/>
                </a:tc>
                <a:tc>
                  <a:txBody>
                    <a:bodyPr/>
                    <a:lstStyle/>
                    <a:p>
                      <a:r>
                        <a:rPr lang="en-US" sz="2000" dirty="0">
                          <a:latin typeface="Century Gothic" panose="020B0502020202020204" pitchFamily="34" charset="0"/>
                        </a:rPr>
                        <a:t>Verifies the list of known hosts on the local Ethernet LANs</a:t>
                      </a:r>
                    </a:p>
                  </a:txBody>
                  <a:tcPr/>
                </a:tc>
                <a:extLst>
                  <a:ext uri="{0D108BD9-81ED-4DB2-BD59-A6C34878D82A}">
                    <a16:rowId xmlns:a16="http://schemas.microsoft.com/office/drawing/2014/main" val="2805593407"/>
                  </a:ext>
                </a:extLst>
              </a:tr>
              <a:tr h="370840">
                <a:tc>
                  <a:txBody>
                    <a:bodyPr/>
                    <a:lstStyle/>
                    <a:p>
                      <a:r>
                        <a:rPr lang="en-US" sz="2000" dirty="0">
                          <a:latin typeface="Century Gothic" panose="020B0502020202020204" pitchFamily="34" charset="0"/>
                        </a:rPr>
                        <a:t>show </a:t>
                      </a:r>
                      <a:r>
                        <a:rPr lang="en-US" sz="2000" dirty="0" err="1">
                          <a:latin typeface="Century Gothic" panose="020B0502020202020204" pitchFamily="34" charset="0"/>
                        </a:rPr>
                        <a:t>ip</a:t>
                      </a:r>
                      <a:r>
                        <a:rPr lang="en-US" sz="2000" dirty="0">
                          <a:latin typeface="Century Gothic" panose="020B0502020202020204" pitchFamily="34" charset="0"/>
                        </a:rPr>
                        <a:t> route</a:t>
                      </a:r>
                    </a:p>
                  </a:txBody>
                  <a:tcPr/>
                </a:tc>
                <a:tc>
                  <a:txBody>
                    <a:bodyPr/>
                    <a:lstStyle/>
                    <a:p>
                      <a:r>
                        <a:rPr lang="en-US" sz="2000" dirty="0">
                          <a:latin typeface="Century Gothic" panose="020B0502020202020204" pitchFamily="34" charset="0"/>
                        </a:rPr>
                        <a:t>Verifies the Layer 3 routing information</a:t>
                      </a:r>
                    </a:p>
                  </a:txBody>
                  <a:tcPr/>
                </a:tc>
                <a:extLst>
                  <a:ext uri="{0D108BD9-81ED-4DB2-BD59-A6C34878D82A}">
                    <a16:rowId xmlns:a16="http://schemas.microsoft.com/office/drawing/2014/main" val="2189178930"/>
                  </a:ext>
                </a:extLst>
              </a:tr>
              <a:tr h="370840">
                <a:tc>
                  <a:txBody>
                    <a:bodyPr/>
                    <a:lstStyle/>
                    <a:p>
                      <a:r>
                        <a:rPr lang="en-US" sz="2000">
                          <a:latin typeface="Century Gothic" panose="020B0502020202020204" pitchFamily="34" charset="0"/>
                        </a:rPr>
                        <a:t>show </a:t>
                      </a:r>
                      <a:r>
                        <a:rPr lang="en-US" sz="2000" dirty="0">
                          <a:latin typeface="Century Gothic" panose="020B0502020202020204" pitchFamily="34" charset="0"/>
                        </a:rPr>
                        <a:t>protocols</a:t>
                      </a:r>
                    </a:p>
                  </a:txBody>
                  <a:tcPr/>
                </a:tc>
                <a:tc>
                  <a:txBody>
                    <a:bodyPr/>
                    <a:lstStyle/>
                    <a:p>
                      <a:r>
                        <a:rPr lang="en-US" sz="2000" dirty="0">
                          <a:latin typeface="Century Gothic" panose="020B0502020202020204" pitchFamily="34" charset="0"/>
                        </a:rPr>
                        <a:t>Verifies which protocols are operational</a:t>
                      </a:r>
                    </a:p>
                  </a:txBody>
                  <a:tcPr/>
                </a:tc>
                <a:extLst>
                  <a:ext uri="{0D108BD9-81ED-4DB2-BD59-A6C34878D82A}">
                    <a16:rowId xmlns:a16="http://schemas.microsoft.com/office/drawing/2014/main" val="1028142805"/>
                  </a:ext>
                </a:extLst>
              </a:tr>
              <a:tr h="370840">
                <a:tc>
                  <a:txBody>
                    <a:bodyPr/>
                    <a:lstStyle/>
                    <a:p>
                      <a:r>
                        <a:rPr lang="en-US" sz="2000" dirty="0">
                          <a:latin typeface="Century Gothic" panose="020B0502020202020204" pitchFamily="34" charset="0"/>
                        </a:rPr>
                        <a:t>show version</a:t>
                      </a:r>
                    </a:p>
                  </a:txBody>
                  <a:tcPr/>
                </a:tc>
                <a:tc>
                  <a:txBody>
                    <a:bodyPr/>
                    <a:lstStyle/>
                    <a:p>
                      <a:r>
                        <a:rPr lang="en-US" sz="2000" dirty="0">
                          <a:latin typeface="Century Gothic" panose="020B0502020202020204" pitchFamily="34" charset="0"/>
                        </a:rPr>
                        <a:t>Verifies the memory, interfaces, and licenses of the device</a:t>
                      </a:r>
                    </a:p>
                  </a:txBody>
                  <a:tcPr/>
                </a:tc>
                <a:extLst>
                  <a:ext uri="{0D108BD9-81ED-4DB2-BD59-A6C34878D82A}">
                    <a16:rowId xmlns:a16="http://schemas.microsoft.com/office/drawing/2014/main" val="3332621555"/>
                  </a:ext>
                </a:extLst>
              </a:tr>
            </a:tbl>
          </a:graphicData>
        </a:graphic>
      </p:graphicFrame>
    </p:spTree>
    <p:extLst>
      <p:ext uri="{BB962C8B-B14F-4D97-AF65-F5344CB8AC3E}">
        <p14:creationId xmlns:p14="http://schemas.microsoft.com/office/powerpoint/2010/main" val="1747526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524742"/>
            <a:ext cx="8345488" cy="731837"/>
          </a:xfrm>
        </p:spPr>
        <p:txBody>
          <a:bodyPr/>
          <a:lstStyle/>
          <a:p>
            <a:r>
              <a:rPr lang="en-US" sz="1800" dirty="0">
                <a:latin typeface="Century Gothic" panose="020B0502020202020204" pitchFamily="34" charset="0"/>
              </a:rPr>
              <a:t>Host and IOS Commands</a:t>
            </a:r>
            <a:br>
              <a:rPr lang="en-US" sz="3600" dirty="0">
                <a:latin typeface="Century Gothic" panose="020B0502020202020204" pitchFamily="34" charset="0"/>
              </a:rPr>
            </a:br>
            <a:r>
              <a:rPr lang="en-US" sz="2800" dirty="0">
                <a:latin typeface="Century Gothic" panose="020B0502020202020204" pitchFamily="34" charset="0"/>
              </a:rPr>
              <a:t>The show </a:t>
            </a:r>
            <a:r>
              <a:rPr lang="en-US" sz="2800" dirty="0" err="1">
                <a:latin typeface="Century Gothic" panose="020B0502020202020204" pitchFamily="34" charset="0"/>
              </a:rPr>
              <a:t>cdp</a:t>
            </a:r>
            <a:r>
              <a:rPr lang="en-US" sz="2800" dirty="0">
                <a:latin typeface="Century Gothic" panose="020B0502020202020204" pitchFamily="34" charset="0"/>
              </a:rPr>
              <a:t> neighbors Command</a:t>
            </a:r>
          </a:p>
        </p:txBody>
      </p:sp>
      <p:sp>
        <p:nvSpPr>
          <p:cNvPr id="4" name="Content Placeholder 3">
            <a:extLst>
              <a:ext uri="{FF2B5EF4-FFF2-40B4-BE49-F238E27FC236}">
                <a16:creationId xmlns:a16="http://schemas.microsoft.com/office/drawing/2014/main" id="{682697CA-53E5-4917-B256-83476300494D}"/>
              </a:ext>
            </a:extLst>
          </p:cNvPr>
          <p:cNvSpPr>
            <a:spLocks noGrp="1"/>
          </p:cNvSpPr>
          <p:nvPr>
            <p:ph idx="1"/>
          </p:nvPr>
        </p:nvSpPr>
        <p:spPr>
          <a:xfrm>
            <a:off x="152401" y="1256578"/>
            <a:ext cx="8602319" cy="2782888"/>
          </a:xfrm>
        </p:spPr>
        <p:txBody>
          <a:bodyPr/>
          <a:lstStyle/>
          <a:p>
            <a:pPr marL="0" indent="0" algn="just"/>
            <a:r>
              <a:rPr lang="en-US" sz="1800" dirty="0">
                <a:solidFill>
                  <a:srgbClr val="000000"/>
                </a:solidFill>
                <a:latin typeface="Century Gothic" panose="020B0502020202020204" pitchFamily="34" charset="0"/>
              </a:rPr>
              <a:t>CDP provides the following information about each CDP neighbor device:</a:t>
            </a:r>
          </a:p>
          <a:p>
            <a:pPr marL="415985" lvl="1" indent="-342900" algn="just">
              <a:buFont typeface="Arial" panose="020B0604020202020204" pitchFamily="34" charset="0"/>
              <a:buChar char="•"/>
            </a:pPr>
            <a:r>
              <a:rPr lang="en-US" sz="1800" b="1" dirty="0">
                <a:solidFill>
                  <a:srgbClr val="000000"/>
                </a:solidFill>
                <a:latin typeface="Century Gothic" panose="020B0502020202020204" pitchFamily="34" charset="0"/>
              </a:rPr>
              <a:t>Device identifiers</a:t>
            </a:r>
            <a:r>
              <a:rPr lang="en-US" sz="1800" dirty="0">
                <a:solidFill>
                  <a:srgbClr val="000000"/>
                </a:solidFill>
                <a:latin typeface="Century Gothic" panose="020B0502020202020204" pitchFamily="34" charset="0"/>
              </a:rPr>
              <a:t> - The configured host name of a switch, router, or other device</a:t>
            </a:r>
          </a:p>
          <a:p>
            <a:pPr marL="415985" lvl="1" indent="-342900" algn="just">
              <a:buFont typeface="Arial" panose="020B0604020202020204" pitchFamily="34" charset="0"/>
              <a:buChar char="•"/>
            </a:pPr>
            <a:r>
              <a:rPr lang="en-US" sz="1800" b="1" dirty="0">
                <a:solidFill>
                  <a:srgbClr val="000000"/>
                </a:solidFill>
                <a:latin typeface="Century Gothic" panose="020B0502020202020204" pitchFamily="34" charset="0"/>
              </a:rPr>
              <a:t>Address list</a:t>
            </a:r>
            <a:r>
              <a:rPr lang="en-US" sz="1800" dirty="0">
                <a:solidFill>
                  <a:srgbClr val="000000"/>
                </a:solidFill>
                <a:latin typeface="Century Gothic" panose="020B0502020202020204" pitchFamily="34" charset="0"/>
              </a:rPr>
              <a:t> - Up to one network layer address for each protocol supported</a:t>
            </a:r>
          </a:p>
          <a:p>
            <a:pPr marL="415985" lvl="1" indent="-342900" algn="just">
              <a:buFont typeface="Arial" panose="020B0604020202020204" pitchFamily="34" charset="0"/>
              <a:buChar char="•"/>
            </a:pPr>
            <a:r>
              <a:rPr lang="en-US" sz="1800" b="1" dirty="0">
                <a:solidFill>
                  <a:srgbClr val="000000"/>
                </a:solidFill>
                <a:latin typeface="Century Gothic" panose="020B0502020202020204" pitchFamily="34" charset="0"/>
              </a:rPr>
              <a:t>Port identifier</a:t>
            </a:r>
            <a:r>
              <a:rPr lang="en-US" sz="1800" dirty="0">
                <a:solidFill>
                  <a:srgbClr val="000000"/>
                </a:solidFill>
                <a:latin typeface="Century Gothic" panose="020B0502020202020204" pitchFamily="34" charset="0"/>
              </a:rPr>
              <a:t> - The name of the local and remote port in the form of an ASCII character string, such as </a:t>
            </a:r>
            <a:r>
              <a:rPr lang="en-US" sz="1800" dirty="0" err="1">
                <a:solidFill>
                  <a:srgbClr val="000000"/>
                </a:solidFill>
                <a:latin typeface="Century Gothic" panose="020B0502020202020204" pitchFamily="34" charset="0"/>
              </a:rPr>
              <a:t>FastEthernet</a:t>
            </a:r>
            <a:r>
              <a:rPr lang="en-US" sz="1800" dirty="0">
                <a:solidFill>
                  <a:srgbClr val="000000"/>
                </a:solidFill>
                <a:latin typeface="Century Gothic" panose="020B0502020202020204" pitchFamily="34" charset="0"/>
              </a:rPr>
              <a:t> 0/0</a:t>
            </a:r>
          </a:p>
          <a:p>
            <a:pPr marL="415985" lvl="1" indent="-342900" algn="just">
              <a:buFont typeface="Arial" panose="020B0604020202020204" pitchFamily="34" charset="0"/>
              <a:buChar char="•"/>
            </a:pPr>
            <a:r>
              <a:rPr lang="en-US" sz="1800" b="1" dirty="0">
                <a:solidFill>
                  <a:srgbClr val="000000"/>
                </a:solidFill>
                <a:latin typeface="Century Gothic" panose="020B0502020202020204" pitchFamily="34" charset="0"/>
              </a:rPr>
              <a:t>Capabilities list</a:t>
            </a:r>
            <a:r>
              <a:rPr lang="en-US" sz="1800" dirty="0">
                <a:solidFill>
                  <a:srgbClr val="000000"/>
                </a:solidFill>
                <a:latin typeface="Century Gothic" panose="020B0502020202020204" pitchFamily="34" charset="0"/>
              </a:rPr>
              <a:t> - Whether a specific device is a Layer 2 switch or a Layer 3 switch</a:t>
            </a:r>
          </a:p>
          <a:p>
            <a:pPr marL="415985" lvl="1" indent="-342900" algn="just">
              <a:buFont typeface="Arial" panose="020B0604020202020204" pitchFamily="34" charset="0"/>
              <a:buChar char="•"/>
            </a:pPr>
            <a:r>
              <a:rPr lang="en-US" sz="1800" b="1" dirty="0">
                <a:solidFill>
                  <a:srgbClr val="000000"/>
                </a:solidFill>
                <a:latin typeface="Century Gothic" panose="020B0502020202020204" pitchFamily="34" charset="0"/>
              </a:rPr>
              <a:t>Platform</a:t>
            </a:r>
            <a:r>
              <a:rPr lang="en-US" sz="1800" dirty="0">
                <a:solidFill>
                  <a:srgbClr val="000000"/>
                </a:solidFill>
                <a:latin typeface="Century Gothic" panose="020B0502020202020204" pitchFamily="34" charset="0"/>
              </a:rPr>
              <a:t> - The hardware platform of the device.</a:t>
            </a:r>
          </a:p>
          <a:p>
            <a:pPr marL="73085" lvl="1" indent="0" algn="just"/>
            <a:r>
              <a:rPr lang="en-US" sz="1800" dirty="0">
                <a:solidFill>
                  <a:srgbClr val="000000"/>
                </a:solidFill>
                <a:latin typeface="Century Gothic" panose="020B0502020202020204" pitchFamily="34" charset="0"/>
              </a:rPr>
              <a:t>The </a:t>
            </a:r>
            <a:r>
              <a:rPr lang="en-US" sz="1800" b="1" dirty="0">
                <a:solidFill>
                  <a:srgbClr val="000000"/>
                </a:solidFill>
                <a:latin typeface="Century Gothic" panose="020B0502020202020204" pitchFamily="34" charset="0"/>
              </a:rPr>
              <a:t>show </a:t>
            </a:r>
            <a:r>
              <a:rPr lang="en-US" sz="1800" b="1" dirty="0" err="1">
                <a:solidFill>
                  <a:srgbClr val="000000"/>
                </a:solidFill>
                <a:latin typeface="Century Gothic" panose="020B0502020202020204" pitchFamily="34" charset="0"/>
              </a:rPr>
              <a:t>cdp</a:t>
            </a:r>
            <a:r>
              <a:rPr lang="en-US" sz="1800" b="1" dirty="0">
                <a:solidFill>
                  <a:srgbClr val="000000"/>
                </a:solidFill>
                <a:latin typeface="Century Gothic" panose="020B0502020202020204" pitchFamily="34" charset="0"/>
              </a:rPr>
              <a:t> neighbors detail</a:t>
            </a:r>
            <a:r>
              <a:rPr lang="en-US" sz="1800" dirty="0">
                <a:solidFill>
                  <a:srgbClr val="000000"/>
                </a:solidFill>
                <a:latin typeface="Century Gothic" panose="020B0502020202020204" pitchFamily="34" charset="0"/>
              </a:rPr>
              <a:t> command reveals the IP address of a neighboring device.</a:t>
            </a:r>
          </a:p>
        </p:txBody>
      </p:sp>
      <p:pic>
        <p:nvPicPr>
          <p:cNvPr id="5" name="Picture 4">
            <a:extLst>
              <a:ext uri="{FF2B5EF4-FFF2-40B4-BE49-F238E27FC236}">
                <a16:creationId xmlns:a16="http://schemas.microsoft.com/office/drawing/2014/main" id="{A3AB24B0-9083-40E2-B530-7804CE5CE215}"/>
              </a:ext>
            </a:extLst>
          </p:cNvPr>
          <p:cNvPicPr>
            <a:picLocks noChangeAspect="1"/>
          </p:cNvPicPr>
          <p:nvPr/>
        </p:nvPicPr>
        <p:blipFill>
          <a:blip r:embed="rId3"/>
          <a:stretch>
            <a:fillRect/>
          </a:stretch>
        </p:blipFill>
        <p:spPr>
          <a:xfrm>
            <a:off x="2807706" y="4804756"/>
            <a:ext cx="5947014" cy="1856718"/>
          </a:xfrm>
          <a:prstGeom prst="rect">
            <a:avLst/>
          </a:prstGeom>
        </p:spPr>
      </p:pic>
    </p:spTree>
    <p:extLst>
      <p:ext uri="{BB962C8B-B14F-4D97-AF65-F5344CB8AC3E}">
        <p14:creationId xmlns:p14="http://schemas.microsoft.com/office/powerpoint/2010/main" val="2377106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altLang="en-US" sz="2000" b="1" dirty="0">
                <a:latin typeface="Century Gothic" panose="020B0502020202020204" pitchFamily="34" charset="0"/>
              </a:rPr>
              <a:t>If you have mastered this topic, </a:t>
            </a:r>
            <a:r>
              <a:rPr lang="en-US" altLang="en-US" sz="2000" b="1" dirty="0">
                <a:solidFill>
                  <a:srgbClr val="990000"/>
                </a:solidFill>
                <a:latin typeface="Century Gothic" panose="020B0502020202020204" pitchFamily="34" charset="0"/>
              </a:rPr>
              <a:t>you should be able to use the following terms correctly in your assignments and exams</a:t>
            </a:r>
            <a:r>
              <a:rPr lang="en-US" altLang="en-US" sz="2000" b="1" dirty="0">
                <a:latin typeface="Century Gothic" panose="020B0502020202020204" pitchFamily="34" charset="0"/>
              </a:rPr>
              <a:t>:</a:t>
            </a:r>
          </a:p>
          <a:p>
            <a:r>
              <a:rPr lang="en-US" altLang="en-US" sz="1600" dirty="0">
                <a:latin typeface="Century Gothic" panose="020B0502020202020204" pitchFamily="34" charset="0"/>
              </a:rPr>
              <a:t>Redundancy</a:t>
            </a:r>
          </a:p>
          <a:p>
            <a:r>
              <a:rPr lang="en-US" altLang="en-US" sz="1600" dirty="0">
                <a:latin typeface="Century Gothic" panose="020B0502020202020204" pitchFamily="34" charset="0"/>
              </a:rPr>
              <a:t>Traffic management</a:t>
            </a:r>
          </a:p>
          <a:p>
            <a:r>
              <a:rPr lang="en-US" altLang="en-US" sz="1600" dirty="0">
                <a:latin typeface="Century Gothic" panose="020B0502020202020204" pitchFamily="34" charset="0"/>
              </a:rPr>
              <a:t>Vulnerabilities</a:t>
            </a:r>
          </a:p>
          <a:p>
            <a:r>
              <a:rPr lang="en-US" altLang="en-US" sz="1600" dirty="0">
                <a:latin typeface="Century Gothic" panose="020B0502020202020204" pitchFamily="34" charset="0"/>
              </a:rPr>
              <a:t>Malware</a:t>
            </a:r>
          </a:p>
          <a:p>
            <a:r>
              <a:rPr lang="en-US" altLang="en-US" sz="1600" dirty="0">
                <a:latin typeface="Century Gothic" panose="020B0502020202020204" pitchFamily="34" charset="0"/>
              </a:rPr>
              <a:t>Reconnaissance attack</a:t>
            </a:r>
          </a:p>
          <a:p>
            <a:r>
              <a:rPr lang="en-US" altLang="en-US" sz="1600" dirty="0">
                <a:latin typeface="Century Gothic" panose="020B0502020202020204" pitchFamily="34" charset="0"/>
              </a:rPr>
              <a:t>Denial of Service</a:t>
            </a:r>
          </a:p>
          <a:p>
            <a:r>
              <a:rPr lang="en-US" altLang="en-US" sz="1600" dirty="0">
                <a:latin typeface="Century Gothic" panose="020B0502020202020204" pitchFamily="34" charset="0"/>
              </a:rPr>
              <a:t>Firewalls</a:t>
            </a:r>
          </a:p>
          <a:p>
            <a:r>
              <a:rPr lang="en-US" altLang="en-US" sz="1600" dirty="0">
                <a:latin typeface="Century Gothic" panose="020B0502020202020204" pitchFamily="34" charset="0"/>
              </a:rPr>
              <a:t>Show command</a:t>
            </a:r>
          </a:p>
          <a:p>
            <a:r>
              <a:rPr lang="en-US" altLang="en-US" sz="1600" dirty="0" err="1">
                <a:latin typeface="Century Gothic" panose="020B0502020202020204" pitchFamily="34" charset="0"/>
              </a:rPr>
              <a:t>ipconfig</a:t>
            </a:r>
            <a:endParaRPr lang="en-US" altLang="en-US" sz="1600" dirty="0">
              <a:latin typeface="Century Gothic" panose="020B0502020202020204" pitchFamily="34" charset="0"/>
            </a:endParaRPr>
          </a:p>
          <a:p>
            <a:endParaRPr lang="en-US" b="1" dirty="0"/>
          </a:p>
        </p:txBody>
      </p:sp>
      <p:sp>
        <p:nvSpPr>
          <p:cNvPr id="2" name="Title 1"/>
          <p:cNvSpPr>
            <a:spLocks noGrp="1"/>
          </p:cNvSpPr>
          <p:nvPr>
            <p:ph type="title"/>
          </p:nvPr>
        </p:nvSpPr>
        <p:spPr/>
        <p:txBody>
          <a:bodyPr/>
          <a:lstStyle/>
          <a:p>
            <a:pPr algn="ctr"/>
            <a:r>
              <a:rPr lang="en-US" altLang="en-US" b="1" u="sng" dirty="0">
                <a:solidFill>
                  <a:schemeClr val="tx1"/>
                </a:solidFill>
                <a:latin typeface="Century Gothic" panose="020B0502020202020204" pitchFamily="34" charset="0"/>
                <a:cs typeface="Arial" panose="020B0604020202020204" pitchFamily="34" charset="0"/>
              </a:rPr>
              <a:t>Key Terms You Must Be Able To Use</a:t>
            </a:r>
            <a:endParaRPr lang="en-US" dirty="0">
              <a:solidFill>
                <a:schemeClr val="tx1"/>
              </a:solidFill>
              <a:latin typeface="Century Gothic" panose="020B0502020202020204" pitchFamily="34" charset="0"/>
            </a:endParaRPr>
          </a:p>
        </p:txBody>
      </p:sp>
    </p:spTree>
    <p:extLst>
      <p:ext uri="{BB962C8B-B14F-4D97-AF65-F5344CB8AC3E}">
        <p14:creationId xmlns:p14="http://schemas.microsoft.com/office/powerpoint/2010/main" val="24979903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475522"/>
            <a:ext cx="8345488" cy="731837"/>
          </a:xfrm>
        </p:spPr>
        <p:txBody>
          <a:bodyPr/>
          <a:lstStyle/>
          <a:p>
            <a:r>
              <a:rPr lang="en-US" sz="2000" dirty="0">
                <a:latin typeface="Century Gothic" panose="020B0502020202020204" pitchFamily="34" charset="0"/>
              </a:rPr>
              <a:t>Host and IOS Commands</a:t>
            </a:r>
            <a:br>
              <a:rPr lang="en-US" sz="4000" dirty="0">
                <a:latin typeface="Century Gothic" panose="020B0502020202020204" pitchFamily="34" charset="0"/>
              </a:rPr>
            </a:br>
            <a:r>
              <a:rPr lang="en-US" dirty="0">
                <a:latin typeface="Century Gothic" panose="020B0502020202020204" pitchFamily="34" charset="0"/>
              </a:rPr>
              <a:t>The show </a:t>
            </a:r>
            <a:r>
              <a:rPr lang="en-US" dirty="0" err="1">
                <a:latin typeface="Century Gothic" panose="020B0502020202020204" pitchFamily="34" charset="0"/>
              </a:rPr>
              <a:t>ip</a:t>
            </a:r>
            <a:r>
              <a:rPr lang="en-US" dirty="0">
                <a:latin typeface="Century Gothic" panose="020B0502020202020204" pitchFamily="34" charset="0"/>
              </a:rPr>
              <a:t> interface brief Command</a:t>
            </a:r>
          </a:p>
        </p:txBody>
      </p:sp>
      <p:sp>
        <p:nvSpPr>
          <p:cNvPr id="6" name="Content Placeholder 5">
            <a:extLst>
              <a:ext uri="{FF2B5EF4-FFF2-40B4-BE49-F238E27FC236}">
                <a16:creationId xmlns:a16="http://schemas.microsoft.com/office/drawing/2014/main" id="{07860DBB-DE49-4AE4-8013-02A3A77F3FF2}"/>
              </a:ext>
            </a:extLst>
          </p:cNvPr>
          <p:cNvSpPr>
            <a:spLocks noGrp="1"/>
          </p:cNvSpPr>
          <p:nvPr>
            <p:ph idx="1"/>
          </p:nvPr>
        </p:nvSpPr>
        <p:spPr>
          <a:xfrm>
            <a:off x="474663" y="1398223"/>
            <a:ext cx="8280057" cy="1030962"/>
          </a:xfrm>
        </p:spPr>
        <p:txBody>
          <a:bodyPr/>
          <a:lstStyle/>
          <a:p>
            <a:pPr marL="0" indent="0" algn="just"/>
            <a:r>
              <a:rPr lang="en-US" dirty="0">
                <a:solidFill>
                  <a:srgbClr val="000000"/>
                </a:solidFill>
                <a:latin typeface="Century Gothic" panose="020B0502020202020204" pitchFamily="34" charset="0"/>
              </a:rPr>
              <a:t>One of the most frequently used commands is the </a:t>
            </a:r>
            <a:r>
              <a:rPr lang="en-US" b="1" dirty="0">
                <a:solidFill>
                  <a:srgbClr val="000000"/>
                </a:solidFill>
                <a:latin typeface="Century Gothic" panose="020B0502020202020204" pitchFamily="34" charset="0"/>
              </a:rPr>
              <a:t>show </a:t>
            </a:r>
            <a:r>
              <a:rPr lang="en-US" b="1" dirty="0" err="1">
                <a:solidFill>
                  <a:srgbClr val="000000"/>
                </a:solidFill>
                <a:latin typeface="Century Gothic" panose="020B0502020202020204" pitchFamily="34" charset="0"/>
              </a:rPr>
              <a:t>ip</a:t>
            </a:r>
            <a:r>
              <a:rPr lang="en-US" b="1" dirty="0">
                <a:solidFill>
                  <a:srgbClr val="000000"/>
                </a:solidFill>
                <a:latin typeface="Century Gothic" panose="020B0502020202020204" pitchFamily="34" charset="0"/>
              </a:rPr>
              <a:t> interface brief</a:t>
            </a:r>
            <a:r>
              <a:rPr lang="en-US" dirty="0">
                <a:solidFill>
                  <a:srgbClr val="000000"/>
                </a:solidFill>
                <a:latin typeface="Century Gothic" panose="020B0502020202020204" pitchFamily="34" charset="0"/>
              </a:rPr>
              <a:t> command. This command provides a more abbreviated output than the </a:t>
            </a:r>
            <a:r>
              <a:rPr lang="en-US" b="1" dirty="0">
                <a:solidFill>
                  <a:srgbClr val="000000"/>
                </a:solidFill>
                <a:latin typeface="Century Gothic" panose="020B0502020202020204" pitchFamily="34" charset="0"/>
              </a:rPr>
              <a:t>show </a:t>
            </a:r>
            <a:r>
              <a:rPr lang="en-US" b="1" dirty="0" err="1">
                <a:solidFill>
                  <a:srgbClr val="000000"/>
                </a:solidFill>
                <a:latin typeface="Century Gothic" panose="020B0502020202020204" pitchFamily="34" charset="0"/>
              </a:rPr>
              <a:t>ip</a:t>
            </a:r>
            <a:r>
              <a:rPr lang="en-US" b="1" dirty="0">
                <a:solidFill>
                  <a:srgbClr val="000000"/>
                </a:solidFill>
                <a:latin typeface="Century Gothic" panose="020B0502020202020204" pitchFamily="34" charset="0"/>
              </a:rPr>
              <a:t> interface</a:t>
            </a:r>
            <a:r>
              <a:rPr lang="en-US" dirty="0">
                <a:solidFill>
                  <a:srgbClr val="000000"/>
                </a:solidFill>
                <a:latin typeface="Century Gothic" panose="020B0502020202020204" pitchFamily="34" charset="0"/>
              </a:rPr>
              <a:t> command. It provides a summary of the key information for all the network interfaces on a router.</a:t>
            </a:r>
          </a:p>
        </p:txBody>
      </p:sp>
      <p:pic>
        <p:nvPicPr>
          <p:cNvPr id="7" name="Picture 6">
            <a:extLst>
              <a:ext uri="{FF2B5EF4-FFF2-40B4-BE49-F238E27FC236}">
                <a16:creationId xmlns:a16="http://schemas.microsoft.com/office/drawing/2014/main" id="{F0647FC5-ABF0-438E-A9BB-833147EAD8E9}"/>
              </a:ext>
            </a:extLst>
          </p:cNvPr>
          <p:cNvPicPr>
            <a:picLocks noChangeAspect="1"/>
          </p:cNvPicPr>
          <p:nvPr/>
        </p:nvPicPr>
        <p:blipFill>
          <a:blip r:embed="rId3"/>
          <a:stretch>
            <a:fillRect/>
          </a:stretch>
        </p:blipFill>
        <p:spPr>
          <a:xfrm>
            <a:off x="474663" y="2993769"/>
            <a:ext cx="6907039" cy="2057635"/>
          </a:xfrm>
          <a:prstGeom prst="rect">
            <a:avLst/>
          </a:prstGeom>
        </p:spPr>
      </p:pic>
      <p:pic>
        <p:nvPicPr>
          <p:cNvPr id="8" name="Picture 7">
            <a:extLst>
              <a:ext uri="{FF2B5EF4-FFF2-40B4-BE49-F238E27FC236}">
                <a16:creationId xmlns:a16="http://schemas.microsoft.com/office/drawing/2014/main" id="{CAD498DC-FF3F-4E29-A019-771BE1DEF03D}"/>
              </a:ext>
            </a:extLst>
          </p:cNvPr>
          <p:cNvPicPr>
            <a:picLocks noChangeAspect="1"/>
          </p:cNvPicPr>
          <p:nvPr/>
        </p:nvPicPr>
        <p:blipFill>
          <a:blip r:embed="rId4"/>
          <a:stretch>
            <a:fillRect/>
          </a:stretch>
        </p:blipFill>
        <p:spPr>
          <a:xfrm>
            <a:off x="1393283" y="4721629"/>
            <a:ext cx="7270862" cy="1762297"/>
          </a:xfrm>
          <a:prstGeom prst="rect">
            <a:avLst/>
          </a:prstGeom>
        </p:spPr>
      </p:pic>
    </p:spTree>
    <p:extLst>
      <p:ext uri="{BB962C8B-B14F-4D97-AF65-F5344CB8AC3E}">
        <p14:creationId xmlns:p14="http://schemas.microsoft.com/office/powerpoint/2010/main" val="2145794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eaLnBrk="1" hangingPunct="1"/>
            <a:r>
              <a:rPr lang="en-US" sz="2400" dirty="0"/>
              <a:t>13.6 Troubleshooting Methodologies</a:t>
            </a:r>
            <a:endParaRPr lang="en-US" sz="2400" dirty="0">
              <a:solidFill>
                <a:srgbClr val="00B0F0"/>
              </a:solidFill>
            </a:endParaRPr>
          </a:p>
        </p:txBody>
      </p:sp>
    </p:spTree>
    <p:extLst>
      <p:ext uri="{BB962C8B-B14F-4D97-AF65-F5344CB8AC3E}">
        <p14:creationId xmlns:p14="http://schemas.microsoft.com/office/powerpoint/2010/main" val="2524327896"/>
      </p:ext>
    </p:extLst>
  </p:cSld>
  <p:clrMapOvr>
    <a:masterClrMapping/>
  </p:clrMapOvr>
  <p:transition>
    <p:wipe dir="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524742"/>
            <a:ext cx="8345488" cy="731837"/>
          </a:xfrm>
        </p:spPr>
        <p:txBody>
          <a:bodyPr/>
          <a:lstStyle/>
          <a:p>
            <a:r>
              <a:rPr lang="en-US" sz="1800" dirty="0">
                <a:latin typeface="Century Gothic" panose="020B0502020202020204" pitchFamily="34" charset="0"/>
              </a:rPr>
              <a:t>Troubleshooting Methodologies</a:t>
            </a:r>
            <a:br>
              <a:rPr lang="en-US" sz="3600" dirty="0">
                <a:latin typeface="Century Gothic" panose="020B0502020202020204" pitchFamily="34" charset="0"/>
              </a:rPr>
            </a:br>
            <a:r>
              <a:rPr lang="en-US" sz="2800" dirty="0">
                <a:latin typeface="Century Gothic" panose="020B0502020202020204" pitchFamily="34" charset="0"/>
              </a:rPr>
              <a:t>Basic Troubleshooting Approaches</a:t>
            </a:r>
          </a:p>
        </p:txBody>
      </p:sp>
      <p:graphicFrame>
        <p:nvGraphicFramePr>
          <p:cNvPr id="6" name="Table 6">
            <a:extLst>
              <a:ext uri="{FF2B5EF4-FFF2-40B4-BE49-F238E27FC236}">
                <a16:creationId xmlns:a16="http://schemas.microsoft.com/office/drawing/2014/main" id="{FCB8A362-58F7-4A60-8CA1-C114AA46E938}"/>
              </a:ext>
            </a:extLst>
          </p:cNvPr>
          <p:cNvGraphicFramePr>
            <a:graphicFrameLocks noGrp="1"/>
          </p:cNvGraphicFramePr>
          <p:nvPr>
            <p:extLst>
              <p:ext uri="{D42A27DB-BD31-4B8C-83A1-F6EECF244321}">
                <p14:modId xmlns:p14="http://schemas.microsoft.com/office/powerpoint/2010/main" val="582131581"/>
              </p:ext>
            </p:extLst>
          </p:nvPr>
        </p:nvGraphicFramePr>
        <p:xfrm>
          <a:off x="282633" y="1256579"/>
          <a:ext cx="8661862" cy="5391007"/>
        </p:xfrm>
        <a:graphic>
          <a:graphicData uri="http://schemas.openxmlformats.org/drawingml/2006/table">
            <a:tbl>
              <a:tblPr firstRow="1" bandRow="1">
                <a:tableStyleId>{5C22544A-7EE6-4342-B048-85BDC9FD1C3A}</a:tableStyleId>
              </a:tblPr>
              <a:tblGrid>
                <a:gridCol w="3094194">
                  <a:extLst>
                    <a:ext uri="{9D8B030D-6E8A-4147-A177-3AD203B41FA5}">
                      <a16:colId xmlns:a16="http://schemas.microsoft.com/office/drawing/2014/main" val="2245074904"/>
                    </a:ext>
                  </a:extLst>
                </a:gridCol>
                <a:gridCol w="5567668">
                  <a:extLst>
                    <a:ext uri="{9D8B030D-6E8A-4147-A177-3AD203B41FA5}">
                      <a16:colId xmlns:a16="http://schemas.microsoft.com/office/drawing/2014/main" val="1707349653"/>
                    </a:ext>
                  </a:extLst>
                </a:gridCol>
              </a:tblGrid>
              <a:tr h="338947">
                <a:tc>
                  <a:txBody>
                    <a:bodyPr/>
                    <a:lstStyle/>
                    <a:p>
                      <a:pPr algn="l" fontAlgn="ctr"/>
                      <a:r>
                        <a:rPr lang="en-US" sz="1400" dirty="0">
                          <a:effectLst/>
                          <a:latin typeface="Century Gothic" panose="020B0502020202020204" pitchFamily="34" charset="0"/>
                        </a:rPr>
                        <a:t>Step</a:t>
                      </a:r>
                    </a:p>
                  </a:txBody>
                  <a:tcPr marL="47625" marR="47625" marT="47625" marB="47625" anchor="ctr"/>
                </a:tc>
                <a:tc>
                  <a:txBody>
                    <a:bodyPr/>
                    <a:lstStyle/>
                    <a:p>
                      <a:pPr algn="l" fontAlgn="ctr"/>
                      <a:r>
                        <a:rPr lang="en-US" sz="1400" b="1" dirty="0">
                          <a:effectLst/>
                          <a:latin typeface="Century Gothic" panose="020B0502020202020204" pitchFamily="34" charset="0"/>
                        </a:rPr>
                        <a:t>Description</a:t>
                      </a:r>
                      <a:endParaRPr lang="en-US" sz="1400" dirty="0">
                        <a:effectLst/>
                        <a:latin typeface="Century Gothic" panose="020B0502020202020204" pitchFamily="34" charset="0"/>
                      </a:endParaRPr>
                    </a:p>
                  </a:txBody>
                  <a:tcPr marL="47625" marR="47625" marT="47625" marB="47625" anchor="ctr"/>
                </a:tc>
                <a:extLst>
                  <a:ext uri="{0D108BD9-81ED-4DB2-BD59-A6C34878D82A}">
                    <a16:rowId xmlns:a16="http://schemas.microsoft.com/office/drawing/2014/main" val="972381799"/>
                  </a:ext>
                </a:extLst>
              </a:tr>
              <a:tr h="588515">
                <a:tc>
                  <a:txBody>
                    <a:bodyPr/>
                    <a:lstStyle/>
                    <a:p>
                      <a:pPr fontAlgn="ctr"/>
                      <a:r>
                        <a:rPr lang="en-US" sz="1400" b="1" dirty="0">
                          <a:effectLst/>
                          <a:latin typeface="Century Gothic" panose="020B0502020202020204" pitchFamily="34" charset="0"/>
                        </a:rPr>
                        <a:t>Step 1. Identify the Problem</a:t>
                      </a:r>
                      <a:endParaRPr lang="en-US" sz="1400" b="0" dirty="0">
                        <a:effectLst/>
                        <a:latin typeface="Century Gothic" panose="020B0502020202020204" pitchFamily="34" charset="0"/>
                      </a:endParaRPr>
                    </a:p>
                  </a:txBody>
                  <a:tcPr marL="47625" marR="47625" marT="47625" marB="47625" anchor="ctr"/>
                </a:tc>
                <a:tc>
                  <a:txBody>
                    <a:bodyPr/>
                    <a:lstStyle/>
                    <a:p>
                      <a:pPr fontAlgn="ctr">
                        <a:buFont typeface="Arial" panose="020B0604020202020204" pitchFamily="34" charset="0"/>
                        <a:buChar char="•"/>
                      </a:pPr>
                      <a:r>
                        <a:rPr lang="en-US" sz="1400" b="0" dirty="0">
                          <a:effectLst/>
                          <a:latin typeface="Century Gothic" panose="020B0502020202020204" pitchFamily="34" charset="0"/>
                        </a:rPr>
                        <a:t>This is the first step in the troubleshooting process.</a:t>
                      </a:r>
                    </a:p>
                    <a:p>
                      <a:pPr fontAlgn="ctr">
                        <a:buFont typeface="Arial" panose="020B0604020202020204" pitchFamily="34" charset="0"/>
                        <a:buChar char="•"/>
                      </a:pPr>
                      <a:r>
                        <a:rPr lang="en-US" sz="1400" b="0" dirty="0">
                          <a:effectLst/>
                          <a:latin typeface="Century Gothic" panose="020B0502020202020204" pitchFamily="34" charset="0"/>
                        </a:rPr>
                        <a:t>Although tools can be used in this step, a conversation with the user is often very helpful.</a:t>
                      </a:r>
                    </a:p>
                  </a:txBody>
                  <a:tcPr marL="47625" marR="47625" marT="47625" marB="47625" anchor="ctr"/>
                </a:tc>
                <a:extLst>
                  <a:ext uri="{0D108BD9-81ED-4DB2-BD59-A6C34878D82A}">
                    <a16:rowId xmlns:a16="http://schemas.microsoft.com/office/drawing/2014/main" val="1578081030"/>
                  </a:ext>
                </a:extLst>
              </a:tr>
              <a:tr h="421363">
                <a:tc>
                  <a:txBody>
                    <a:bodyPr/>
                    <a:lstStyle/>
                    <a:p>
                      <a:pPr fontAlgn="ctr"/>
                      <a:r>
                        <a:rPr lang="en-US" sz="1400" b="1">
                          <a:effectLst/>
                          <a:latin typeface="Century Gothic" panose="020B0502020202020204" pitchFamily="34" charset="0"/>
                        </a:rPr>
                        <a:t>Step 2. Establish a Theory of Probable Causes</a:t>
                      </a:r>
                      <a:endParaRPr lang="en-US" sz="1400" b="0">
                        <a:effectLst/>
                        <a:latin typeface="Century Gothic" panose="020B0502020202020204" pitchFamily="34" charset="0"/>
                      </a:endParaRPr>
                    </a:p>
                  </a:txBody>
                  <a:tcPr marL="47625" marR="47625" marT="47625" marB="47625" anchor="ctr"/>
                </a:tc>
                <a:tc>
                  <a:txBody>
                    <a:bodyPr/>
                    <a:lstStyle/>
                    <a:p>
                      <a:pPr fontAlgn="ctr">
                        <a:buFont typeface="Arial" panose="020B0604020202020204" pitchFamily="34" charset="0"/>
                        <a:buChar char="•"/>
                      </a:pPr>
                      <a:r>
                        <a:rPr lang="en-US" sz="1400" b="0" dirty="0">
                          <a:effectLst/>
                          <a:latin typeface="Century Gothic" panose="020B0502020202020204" pitchFamily="34" charset="0"/>
                        </a:rPr>
                        <a:t>After the problem is identified, try to establish a theory of probable causes.</a:t>
                      </a:r>
                    </a:p>
                    <a:p>
                      <a:pPr fontAlgn="ctr">
                        <a:buFont typeface="Arial" panose="020B0604020202020204" pitchFamily="34" charset="0"/>
                        <a:buChar char="•"/>
                      </a:pPr>
                      <a:r>
                        <a:rPr lang="en-US" sz="1400" b="0" dirty="0">
                          <a:effectLst/>
                          <a:latin typeface="Century Gothic" panose="020B0502020202020204" pitchFamily="34" charset="0"/>
                        </a:rPr>
                        <a:t>This step often yields more than a few probable causes to the problem.</a:t>
                      </a:r>
                    </a:p>
                  </a:txBody>
                  <a:tcPr marL="47625" marR="47625" marT="47625" marB="47625" anchor="ctr"/>
                </a:tc>
                <a:extLst>
                  <a:ext uri="{0D108BD9-81ED-4DB2-BD59-A6C34878D82A}">
                    <a16:rowId xmlns:a16="http://schemas.microsoft.com/office/drawing/2014/main" val="3071355853"/>
                  </a:ext>
                </a:extLst>
              </a:tr>
              <a:tr h="1089971">
                <a:tc>
                  <a:txBody>
                    <a:bodyPr/>
                    <a:lstStyle/>
                    <a:p>
                      <a:pPr fontAlgn="ctr"/>
                      <a:r>
                        <a:rPr lang="en-US" sz="1400" b="1">
                          <a:effectLst/>
                          <a:latin typeface="Century Gothic" panose="020B0502020202020204" pitchFamily="34" charset="0"/>
                        </a:rPr>
                        <a:t>Step 3. Test the Theory to Determine Cause</a:t>
                      </a:r>
                      <a:endParaRPr lang="en-US" sz="1400" b="0">
                        <a:effectLst/>
                        <a:latin typeface="Century Gothic" panose="020B0502020202020204" pitchFamily="34" charset="0"/>
                      </a:endParaRPr>
                    </a:p>
                  </a:txBody>
                  <a:tcPr marL="47625" marR="47625" marT="47625" marB="47625" anchor="ctr"/>
                </a:tc>
                <a:tc>
                  <a:txBody>
                    <a:bodyPr/>
                    <a:lstStyle/>
                    <a:p>
                      <a:pPr fontAlgn="ctr">
                        <a:buFont typeface="Arial" panose="020B0604020202020204" pitchFamily="34" charset="0"/>
                        <a:buChar char="•"/>
                      </a:pPr>
                      <a:r>
                        <a:rPr lang="en-US" sz="1400" b="0" dirty="0">
                          <a:effectLst/>
                          <a:latin typeface="Century Gothic" panose="020B0502020202020204" pitchFamily="34" charset="0"/>
                        </a:rPr>
                        <a:t>Based on the probable causes, test your theories to determine which one is the cause of the problem.</a:t>
                      </a:r>
                    </a:p>
                    <a:p>
                      <a:pPr fontAlgn="ctr">
                        <a:buFont typeface="Arial" panose="020B0604020202020204" pitchFamily="34" charset="0"/>
                        <a:buChar char="•"/>
                      </a:pPr>
                      <a:r>
                        <a:rPr lang="en-US" sz="1400" b="0" dirty="0">
                          <a:effectLst/>
                          <a:latin typeface="Century Gothic" panose="020B0502020202020204" pitchFamily="34" charset="0"/>
                        </a:rPr>
                        <a:t>A technician may apply a quick fix to test and see if it solves the problem.</a:t>
                      </a:r>
                    </a:p>
                    <a:p>
                      <a:pPr fontAlgn="ctr">
                        <a:buFont typeface="Arial" panose="020B0604020202020204" pitchFamily="34" charset="0"/>
                        <a:buChar char="•"/>
                      </a:pPr>
                      <a:r>
                        <a:rPr lang="en-US" sz="1400" b="0" dirty="0">
                          <a:effectLst/>
                          <a:latin typeface="Century Gothic" panose="020B0502020202020204" pitchFamily="34" charset="0"/>
                        </a:rPr>
                        <a:t>If a quick fix does not correct the problem, you might need to research the problem further to establish the exact cause.</a:t>
                      </a:r>
                    </a:p>
                  </a:txBody>
                  <a:tcPr marL="47625" marR="47625" marT="47625" marB="47625" anchor="ctr"/>
                </a:tc>
                <a:extLst>
                  <a:ext uri="{0D108BD9-81ED-4DB2-BD59-A6C34878D82A}">
                    <a16:rowId xmlns:a16="http://schemas.microsoft.com/office/drawing/2014/main" val="2284438502"/>
                  </a:ext>
                </a:extLst>
              </a:tr>
              <a:tr h="421363">
                <a:tc>
                  <a:txBody>
                    <a:bodyPr/>
                    <a:lstStyle/>
                    <a:p>
                      <a:pPr fontAlgn="ctr"/>
                      <a:r>
                        <a:rPr lang="en-US" sz="1400" b="1">
                          <a:effectLst/>
                          <a:latin typeface="Century Gothic" panose="020B0502020202020204" pitchFamily="34" charset="0"/>
                        </a:rPr>
                        <a:t>Step 4. Establish a Plan of Action and Implement the Solution</a:t>
                      </a:r>
                      <a:endParaRPr lang="en-US" sz="1400" b="0">
                        <a:effectLst/>
                        <a:latin typeface="Century Gothic" panose="020B0502020202020204" pitchFamily="34" charset="0"/>
                      </a:endParaRPr>
                    </a:p>
                  </a:txBody>
                  <a:tcPr marL="47625" marR="47625" marT="47625" marB="47625" anchor="ctr"/>
                </a:tc>
                <a:tc>
                  <a:txBody>
                    <a:bodyPr/>
                    <a:lstStyle/>
                    <a:p>
                      <a:pPr fontAlgn="ctr"/>
                      <a:r>
                        <a:rPr lang="en-US" sz="1400" b="0" dirty="0">
                          <a:effectLst/>
                          <a:latin typeface="Century Gothic" panose="020B0502020202020204" pitchFamily="34" charset="0"/>
                        </a:rPr>
                        <a:t>After you have determined the exact cause of the problem, establish a plan of action to resolve the problem and implement the solution.</a:t>
                      </a:r>
                    </a:p>
                  </a:txBody>
                  <a:tcPr marL="47625" marR="47625" marT="47625" marB="47625" anchor="ctr"/>
                </a:tc>
                <a:extLst>
                  <a:ext uri="{0D108BD9-81ED-4DB2-BD59-A6C34878D82A}">
                    <a16:rowId xmlns:a16="http://schemas.microsoft.com/office/drawing/2014/main" val="2107132597"/>
                  </a:ext>
                </a:extLst>
              </a:tr>
              <a:tr h="421363">
                <a:tc>
                  <a:txBody>
                    <a:bodyPr/>
                    <a:lstStyle/>
                    <a:p>
                      <a:pPr fontAlgn="ctr"/>
                      <a:r>
                        <a:rPr lang="en-US" sz="1400" b="1">
                          <a:effectLst/>
                          <a:latin typeface="Century Gothic" panose="020B0502020202020204" pitchFamily="34" charset="0"/>
                        </a:rPr>
                        <a:t>Step 5. Verify Solution and Implement Preventive Measures</a:t>
                      </a:r>
                      <a:endParaRPr lang="en-US" sz="1400" b="0">
                        <a:effectLst/>
                        <a:latin typeface="Century Gothic" panose="020B0502020202020204" pitchFamily="34" charset="0"/>
                      </a:endParaRPr>
                    </a:p>
                  </a:txBody>
                  <a:tcPr marL="47625" marR="47625" marT="47625" marB="47625" anchor="ctr"/>
                </a:tc>
                <a:tc>
                  <a:txBody>
                    <a:bodyPr/>
                    <a:lstStyle/>
                    <a:p>
                      <a:pPr fontAlgn="ctr">
                        <a:buFont typeface="Arial" panose="020B0604020202020204" pitchFamily="34" charset="0"/>
                        <a:buChar char="•"/>
                      </a:pPr>
                      <a:r>
                        <a:rPr lang="en-US" sz="1400" b="0" dirty="0">
                          <a:effectLst/>
                          <a:latin typeface="Century Gothic" panose="020B0502020202020204" pitchFamily="34" charset="0"/>
                        </a:rPr>
                        <a:t>After you have corrected the problem, verify full functionality.</a:t>
                      </a:r>
                    </a:p>
                    <a:p>
                      <a:pPr fontAlgn="ctr">
                        <a:buFont typeface="Arial" panose="020B0604020202020204" pitchFamily="34" charset="0"/>
                        <a:buChar char="•"/>
                      </a:pPr>
                      <a:r>
                        <a:rPr lang="en-US" sz="1400" b="0" dirty="0">
                          <a:effectLst/>
                          <a:latin typeface="Century Gothic" panose="020B0502020202020204" pitchFamily="34" charset="0"/>
                        </a:rPr>
                        <a:t>If applicable, implement preventive measures.</a:t>
                      </a:r>
                    </a:p>
                  </a:txBody>
                  <a:tcPr marL="47625" marR="47625" marT="47625" marB="47625" anchor="ctr"/>
                </a:tc>
                <a:extLst>
                  <a:ext uri="{0D108BD9-81ED-4DB2-BD59-A6C34878D82A}">
                    <a16:rowId xmlns:a16="http://schemas.microsoft.com/office/drawing/2014/main" val="3499597970"/>
                  </a:ext>
                </a:extLst>
              </a:tr>
              <a:tr h="588515">
                <a:tc>
                  <a:txBody>
                    <a:bodyPr/>
                    <a:lstStyle/>
                    <a:p>
                      <a:pPr fontAlgn="ctr"/>
                      <a:r>
                        <a:rPr lang="en-US" sz="1400" b="1" dirty="0">
                          <a:effectLst/>
                          <a:latin typeface="Century Gothic" panose="020B0502020202020204" pitchFamily="34" charset="0"/>
                        </a:rPr>
                        <a:t>Step 6. Document Findings, Actions, and Outcomes</a:t>
                      </a:r>
                      <a:endParaRPr lang="en-US" sz="1400" b="0" dirty="0">
                        <a:effectLst/>
                        <a:latin typeface="Century Gothic" panose="020B0502020202020204" pitchFamily="34" charset="0"/>
                      </a:endParaRPr>
                    </a:p>
                  </a:txBody>
                  <a:tcPr marL="47625" marR="47625" marT="47625" marB="47625" anchor="ctr"/>
                </a:tc>
                <a:tc>
                  <a:txBody>
                    <a:bodyPr/>
                    <a:lstStyle/>
                    <a:p>
                      <a:pPr fontAlgn="ctr">
                        <a:buFont typeface="Arial" panose="020B0604020202020204" pitchFamily="34" charset="0"/>
                        <a:buChar char="•"/>
                      </a:pPr>
                      <a:r>
                        <a:rPr lang="en-US" sz="1400" b="0" dirty="0">
                          <a:effectLst/>
                          <a:latin typeface="Century Gothic" panose="020B0502020202020204" pitchFamily="34" charset="0"/>
                        </a:rPr>
                        <a:t>In the final step of the troubleshooting process, document your findings, actions, and outcomes.</a:t>
                      </a:r>
                    </a:p>
                    <a:p>
                      <a:pPr fontAlgn="ctr">
                        <a:buFont typeface="Arial" panose="020B0604020202020204" pitchFamily="34" charset="0"/>
                        <a:buChar char="•"/>
                      </a:pPr>
                      <a:r>
                        <a:rPr lang="en-US" sz="1400" b="0" dirty="0">
                          <a:effectLst/>
                          <a:latin typeface="Century Gothic" panose="020B0502020202020204" pitchFamily="34" charset="0"/>
                        </a:rPr>
                        <a:t>This is very important for future reference.</a:t>
                      </a:r>
                    </a:p>
                  </a:txBody>
                  <a:tcPr marL="47625" marR="47625" marT="47625" marB="47625" anchor="ctr"/>
                </a:tc>
                <a:extLst>
                  <a:ext uri="{0D108BD9-81ED-4DB2-BD59-A6C34878D82A}">
                    <a16:rowId xmlns:a16="http://schemas.microsoft.com/office/drawing/2014/main" val="2247812322"/>
                  </a:ext>
                </a:extLst>
              </a:tr>
            </a:tbl>
          </a:graphicData>
        </a:graphic>
      </p:graphicFrame>
    </p:spTree>
    <p:extLst>
      <p:ext uri="{BB962C8B-B14F-4D97-AF65-F5344CB8AC3E}">
        <p14:creationId xmlns:p14="http://schemas.microsoft.com/office/powerpoint/2010/main" val="809024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591243"/>
            <a:ext cx="8345488" cy="731837"/>
          </a:xfrm>
        </p:spPr>
        <p:txBody>
          <a:bodyPr/>
          <a:lstStyle/>
          <a:p>
            <a:r>
              <a:rPr lang="en-US" sz="1600" dirty="0">
                <a:latin typeface="Century Gothic" panose="020B0502020202020204" pitchFamily="34" charset="0"/>
              </a:rPr>
              <a:t>Troubleshooting Methodologies</a:t>
            </a:r>
            <a:br>
              <a:rPr lang="en-US" dirty="0">
                <a:latin typeface="Century Gothic" panose="020B0502020202020204" pitchFamily="34" charset="0"/>
              </a:rPr>
            </a:br>
            <a:r>
              <a:rPr lang="en-US" sz="2400" dirty="0">
                <a:latin typeface="Century Gothic" panose="020B0502020202020204" pitchFamily="34" charset="0"/>
              </a:rPr>
              <a:t>The debug Command</a:t>
            </a:r>
          </a:p>
        </p:txBody>
      </p:sp>
      <p:sp>
        <p:nvSpPr>
          <p:cNvPr id="4" name="Content Placeholder 3">
            <a:extLst>
              <a:ext uri="{FF2B5EF4-FFF2-40B4-BE49-F238E27FC236}">
                <a16:creationId xmlns:a16="http://schemas.microsoft.com/office/drawing/2014/main" id="{055810E9-59A6-4F1D-9857-313BB3E519C4}"/>
              </a:ext>
            </a:extLst>
          </p:cNvPr>
          <p:cNvSpPr>
            <a:spLocks noGrp="1"/>
          </p:cNvSpPr>
          <p:nvPr>
            <p:ph idx="1"/>
          </p:nvPr>
        </p:nvSpPr>
        <p:spPr>
          <a:xfrm>
            <a:off x="133004" y="1323080"/>
            <a:ext cx="8894617" cy="3955905"/>
          </a:xfrm>
        </p:spPr>
        <p:txBody>
          <a:bodyPr/>
          <a:lstStyle/>
          <a:p>
            <a:pPr marL="342900" indent="-342900" algn="just">
              <a:buFont typeface="Arial" panose="020B0604020202020204" pitchFamily="34" charset="0"/>
              <a:buChar char="•"/>
            </a:pPr>
            <a:r>
              <a:rPr lang="en-US" sz="1600" dirty="0">
                <a:solidFill>
                  <a:srgbClr val="000000"/>
                </a:solidFill>
                <a:latin typeface="Century Gothic" panose="020B0502020202020204" pitchFamily="34" charset="0"/>
              </a:rPr>
              <a:t>The IOS </a:t>
            </a:r>
            <a:r>
              <a:rPr lang="en-US" sz="1600" b="1" dirty="0">
                <a:solidFill>
                  <a:srgbClr val="000000"/>
                </a:solidFill>
                <a:latin typeface="Century Gothic" panose="020B0502020202020204" pitchFamily="34" charset="0"/>
              </a:rPr>
              <a:t>debug</a:t>
            </a:r>
            <a:r>
              <a:rPr lang="en-US" sz="1600" dirty="0">
                <a:solidFill>
                  <a:srgbClr val="000000"/>
                </a:solidFill>
                <a:latin typeface="Century Gothic" panose="020B0502020202020204" pitchFamily="34" charset="0"/>
              </a:rPr>
              <a:t> command allows the administrator to display OS process, protocol, mechanism and event messages in real-time for analysis. </a:t>
            </a:r>
          </a:p>
          <a:p>
            <a:pPr marL="342900" indent="-342900" algn="just">
              <a:buFont typeface="Arial" panose="020B0604020202020204" pitchFamily="34" charset="0"/>
              <a:buChar char="•"/>
            </a:pPr>
            <a:r>
              <a:rPr lang="en-US" sz="1600" dirty="0">
                <a:solidFill>
                  <a:srgbClr val="000000"/>
                </a:solidFill>
                <a:latin typeface="Century Gothic" panose="020B0502020202020204" pitchFamily="34" charset="0"/>
              </a:rPr>
              <a:t>All </a:t>
            </a:r>
            <a:r>
              <a:rPr lang="en-US" sz="1600" b="1" dirty="0">
                <a:solidFill>
                  <a:srgbClr val="000000"/>
                </a:solidFill>
                <a:latin typeface="Century Gothic" panose="020B0502020202020204" pitchFamily="34" charset="0"/>
              </a:rPr>
              <a:t>debug</a:t>
            </a:r>
            <a:r>
              <a:rPr lang="en-US" sz="1600" dirty="0">
                <a:solidFill>
                  <a:srgbClr val="000000"/>
                </a:solidFill>
                <a:latin typeface="Century Gothic" panose="020B0502020202020204" pitchFamily="34" charset="0"/>
              </a:rPr>
              <a:t> commands are entered in privileged EXEC mode. The Cisco IOS allows for narrowing the output of </a:t>
            </a:r>
            <a:r>
              <a:rPr lang="en-US" sz="1600" b="1" dirty="0">
                <a:solidFill>
                  <a:srgbClr val="000000"/>
                </a:solidFill>
                <a:latin typeface="Century Gothic" panose="020B0502020202020204" pitchFamily="34" charset="0"/>
              </a:rPr>
              <a:t>debug</a:t>
            </a:r>
            <a:r>
              <a:rPr lang="en-US" sz="1600" dirty="0">
                <a:solidFill>
                  <a:srgbClr val="000000"/>
                </a:solidFill>
                <a:latin typeface="Century Gothic" panose="020B0502020202020204" pitchFamily="34" charset="0"/>
              </a:rPr>
              <a:t> to include only the relevant feature or </a:t>
            </a:r>
            <a:r>
              <a:rPr lang="en-US" sz="1600" dirty="0" err="1">
                <a:solidFill>
                  <a:srgbClr val="000000"/>
                </a:solidFill>
                <a:latin typeface="Century Gothic" panose="020B0502020202020204" pitchFamily="34" charset="0"/>
              </a:rPr>
              <a:t>subfeature</a:t>
            </a:r>
            <a:r>
              <a:rPr lang="en-US" sz="1600" dirty="0">
                <a:solidFill>
                  <a:srgbClr val="000000"/>
                </a:solidFill>
                <a:latin typeface="Century Gothic" panose="020B0502020202020204" pitchFamily="34" charset="0"/>
              </a:rPr>
              <a:t>. Use </a:t>
            </a:r>
            <a:r>
              <a:rPr lang="en-US" sz="1600" b="1" dirty="0">
                <a:solidFill>
                  <a:srgbClr val="000000"/>
                </a:solidFill>
                <a:latin typeface="Century Gothic" panose="020B0502020202020204" pitchFamily="34" charset="0"/>
              </a:rPr>
              <a:t>debug</a:t>
            </a:r>
            <a:r>
              <a:rPr lang="en-US" sz="1600" dirty="0">
                <a:solidFill>
                  <a:srgbClr val="000000"/>
                </a:solidFill>
                <a:latin typeface="Century Gothic" panose="020B0502020202020204" pitchFamily="34" charset="0"/>
              </a:rPr>
              <a:t> commands only to troubleshoot specific problems.</a:t>
            </a:r>
          </a:p>
          <a:p>
            <a:pPr marL="415985" lvl="1" indent="-342900" algn="just">
              <a:buFont typeface="Arial" panose="020B0604020202020204" pitchFamily="34" charset="0"/>
              <a:buChar char="•"/>
            </a:pPr>
            <a:r>
              <a:rPr lang="en-US" dirty="0">
                <a:solidFill>
                  <a:srgbClr val="000000"/>
                </a:solidFill>
                <a:latin typeface="Century Gothic" panose="020B0502020202020204" pitchFamily="34" charset="0"/>
              </a:rPr>
              <a:t>To list a brief description of all the debugging command options, use the </a:t>
            </a:r>
            <a:r>
              <a:rPr lang="en-US" b="1" dirty="0">
                <a:solidFill>
                  <a:srgbClr val="000000"/>
                </a:solidFill>
                <a:latin typeface="Century Gothic" panose="020B0502020202020204" pitchFamily="34" charset="0"/>
              </a:rPr>
              <a:t>debug ?</a:t>
            </a:r>
            <a:r>
              <a:rPr lang="en-US" dirty="0">
                <a:solidFill>
                  <a:srgbClr val="000000"/>
                </a:solidFill>
                <a:latin typeface="Century Gothic" panose="020B0502020202020204" pitchFamily="34" charset="0"/>
              </a:rPr>
              <a:t> command in privileged EXEC mode at the command line.</a:t>
            </a:r>
          </a:p>
          <a:p>
            <a:pPr marL="415985" lvl="1" indent="-342900" algn="just">
              <a:buFont typeface="Arial" panose="020B0604020202020204" pitchFamily="34" charset="0"/>
              <a:buChar char="•"/>
            </a:pPr>
            <a:r>
              <a:rPr lang="en-US" dirty="0">
                <a:solidFill>
                  <a:srgbClr val="000000"/>
                </a:solidFill>
                <a:latin typeface="Century Gothic" panose="020B0502020202020204" pitchFamily="34" charset="0"/>
              </a:rPr>
              <a:t>To turn off a specific debugging feature, add the </a:t>
            </a:r>
            <a:r>
              <a:rPr lang="en-US" b="1" dirty="0">
                <a:solidFill>
                  <a:srgbClr val="000000"/>
                </a:solidFill>
                <a:latin typeface="Century Gothic" panose="020B0502020202020204" pitchFamily="34" charset="0"/>
              </a:rPr>
              <a:t>no</a:t>
            </a:r>
            <a:r>
              <a:rPr lang="en-US" dirty="0">
                <a:solidFill>
                  <a:srgbClr val="000000"/>
                </a:solidFill>
                <a:latin typeface="Century Gothic" panose="020B0502020202020204" pitchFamily="34" charset="0"/>
              </a:rPr>
              <a:t> keyword in front of the </a:t>
            </a:r>
            <a:r>
              <a:rPr lang="en-US" b="1" dirty="0">
                <a:solidFill>
                  <a:srgbClr val="000000"/>
                </a:solidFill>
                <a:latin typeface="Century Gothic" panose="020B0502020202020204" pitchFamily="34" charset="0"/>
              </a:rPr>
              <a:t>debug</a:t>
            </a:r>
            <a:r>
              <a:rPr lang="en-US" dirty="0">
                <a:solidFill>
                  <a:srgbClr val="000000"/>
                </a:solidFill>
                <a:latin typeface="Century Gothic" panose="020B0502020202020204" pitchFamily="34" charset="0"/>
              </a:rPr>
              <a:t> command</a:t>
            </a:r>
          </a:p>
          <a:p>
            <a:pPr marL="415985" lvl="1" indent="-342900" algn="just">
              <a:buFont typeface="Arial" panose="020B0604020202020204" pitchFamily="34" charset="0"/>
              <a:buChar char="•"/>
            </a:pPr>
            <a:r>
              <a:rPr lang="en-US" dirty="0">
                <a:solidFill>
                  <a:srgbClr val="000000"/>
                </a:solidFill>
                <a:latin typeface="Century Gothic" panose="020B0502020202020204" pitchFamily="34" charset="0"/>
              </a:rPr>
              <a:t>Alternatively, you can enter the </a:t>
            </a:r>
            <a:r>
              <a:rPr lang="en-US" b="1" dirty="0" err="1">
                <a:solidFill>
                  <a:srgbClr val="000000"/>
                </a:solidFill>
                <a:latin typeface="Century Gothic" panose="020B0502020202020204" pitchFamily="34" charset="0"/>
              </a:rPr>
              <a:t>undebug</a:t>
            </a:r>
            <a:r>
              <a:rPr lang="en-US" dirty="0">
                <a:solidFill>
                  <a:srgbClr val="000000"/>
                </a:solidFill>
                <a:latin typeface="Century Gothic" panose="020B0502020202020204" pitchFamily="34" charset="0"/>
              </a:rPr>
              <a:t> form of the command in privileged EXEC mode.</a:t>
            </a:r>
          </a:p>
          <a:p>
            <a:pPr marL="415985" lvl="1" indent="-342900" algn="just">
              <a:buFont typeface="Arial" panose="020B0604020202020204" pitchFamily="34" charset="0"/>
              <a:buChar char="•"/>
            </a:pPr>
            <a:r>
              <a:rPr lang="en-US" dirty="0">
                <a:solidFill>
                  <a:srgbClr val="000000"/>
                </a:solidFill>
                <a:latin typeface="Century Gothic" panose="020B0502020202020204" pitchFamily="34" charset="0"/>
              </a:rPr>
              <a:t>To turn off all active debug commands at once, use the </a:t>
            </a:r>
            <a:r>
              <a:rPr lang="en-US" b="1" dirty="0" err="1">
                <a:solidFill>
                  <a:srgbClr val="000000"/>
                </a:solidFill>
                <a:latin typeface="Century Gothic" panose="020B0502020202020204" pitchFamily="34" charset="0"/>
              </a:rPr>
              <a:t>undebug</a:t>
            </a:r>
            <a:r>
              <a:rPr lang="en-US" b="1" dirty="0">
                <a:solidFill>
                  <a:srgbClr val="000000"/>
                </a:solidFill>
                <a:latin typeface="Century Gothic" panose="020B0502020202020204" pitchFamily="34" charset="0"/>
              </a:rPr>
              <a:t> all</a:t>
            </a:r>
            <a:r>
              <a:rPr lang="en-US" dirty="0">
                <a:solidFill>
                  <a:srgbClr val="000000"/>
                </a:solidFill>
                <a:latin typeface="Century Gothic" panose="020B0502020202020204" pitchFamily="34" charset="0"/>
              </a:rPr>
              <a:t> command.</a:t>
            </a:r>
          </a:p>
          <a:p>
            <a:pPr marL="342900" indent="-342900" algn="just">
              <a:buFont typeface="Arial" panose="020B0604020202020204" pitchFamily="34" charset="0"/>
              <a:buChar char="•"/>
            </a:pPr>
            <a:r>
              <a:rPr lang="en-US" sz="1600" dirty="0">
                <a:solidFill>
                  <a:srgbClr val="000000"/>
                </a:solidFill>
                <a:latin typeface="Century Gothic" panose="020B0502020202020204" pitchFamily="34" charset="0"/>
              </a:rPr>
              <a:t>Be cautious using some </a:t>
            </a:r>
            <a:r>
              <a:rPr lang="en-US" sz="1600" b="1" dirty="0">
                <a:solidFill>
                  <a:srgbClr val="000000"/>
                </a:solidFill>
                <a:latin typeface="Century Gothic" panose="020B0502020202020204" pitchFamily="34" charset="0"/>
              </a:rPr>
              <a:t>debug</a:t>
            </a:r>
            <a:r>
              <a:rPr lang="en-US" sz="1600" dirty="0">
                <a:solidFill>
                  <a:srgbClr val="000000"/>
                </a:solidFill>
                <a:latin typeface="Century Gothic" panose="020B0502020202020204" pitchFamily="34" charset="0"/>
              </a:rPr>
              <a:t> commands, as they may generate a substantial amount of output and use a large portion of system resources. The router could get so busy displaying </a:t>
            </a:r>
            <a:r>
              <a:rPr lang="en-US" sz="1600" b="1" dirty="0">
                <a:solidFill>
                  <a:srgbClr val="000000"/>
                </a:solidFill>
                <a:latin typeface="Century Gothic" panose="020B0502020202020204" pitchFamily="34" charset="0"/>
              </a:rPr>
              <a:t>debug</a:t>
            </a:r>
            <a:r>
              <a:rPr lang="en-US" sz="1600" dirty="0">
                <a:solidFill>
                  <a:srgbClr val="000000"/>
                </a:solidFill>
                <a:latin typeface="Century Gothic" panose="020B0502020202020204" pitchFamily="34" charset="0"/>
              </a:rPr>
              <a:t> messages that it would not have enough processing power to perform its network functions, or even listen to commands to turn off debugging. </a:t>
            </a:r>
          </a:p>
        </p:txBody>
      </p:sp>
    </p:spTree>
    <p:extLst>
      <p:ext uri="{BB962C8B-B14F-4D97-AF65-F5344CB8AC3E}">
        <p14:creationId xmlns:p14="http://schemas.microsoft.com/office/powerpoint/2010/main" val="207791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574129"/>
            <a:ext cx="8345488" cy="731837"/>
          </a:xfrm>
        </p:spPr>
        <p:txBody>
          <a:bodyPr/>
          <a:lstStyle/>
          <a:p>
            <a:r>
              <a:rPr lang="en-US" sz="2000" dirty="0">
                <a:latin typeface="Century Gothic" panose="020B0502020202020204" pitchFamily="34" charset="0"/>
              </a:rPr>
              <a:t>Troubleshooting Methodologies</a:t>
            </a:r>
            <a:br>
              <a:rPr lang="en-US" sz="4000" dirty="0">
                <a:latin typeface="Century Gothic" panose="020B0502020202020204" pitchFamily="34" charset="0"/>
              </a:rPr>
            </a:br>
            <a:r>
              <a:rPr lang="en-US" dirty="0">
                <a:latin typeface="Century Gothic" panose="020B0502020202020204" pitchFamily="34" charset="0"/>
              </a:rPr>
              <a:t>The terminal monitor Command</a:t>
            </a:r>
          </a:p>
        </p:txBody>
      </p:sp>
      <p:sp>
        <p:nvSpPr>
          <p:cNvPr id="5" name="Content Placeholder 4">
            <a:extLst>
              <a:ext uri="{FF2B5EF4-FFF2-40B4-BE49-F238E27FC236}">
                <a16:creationId xmlns:a16="http://schemas.microsoft.com/office/drawing/2014/main" id="{67D403C5-B81D-431B-B2D2-68B008D495BC}"/>
              </a:ext>
            </a:extLst>
          </p:cNvPr>
          <p:cNvSpPr>
            <a:spLocks noGrp="1"/>
          </p:cNvSpPr>
          <p:nvPr>
            <p:ph idx="1"/>
          </p:nvPr>
        </p:nvSpPr>
        <p:spPr>
          <a:xfrm>
            <a:off x="142154" y="1305966"/>
            <a:ext cx="3857193" cy="3689897"/>
          </a:xfrm>
        </p:spPr>
        <p:txBody>
          <a:bodyPr/>
          <a:lstStyle/>
          <a:p>
            <a:pPr marL="342900" indent="-342900" algn="just">
              <a:buFont typeface="Arial" panose="020B0604020202020204" pitchFamily="34" charset="0"/>
              <a:buChar char="•"/>
            </a:pPr>
            <a:r>
              <a:rPr lang="en-US" b="1" dirty="0">
                <a:solidFill>
                  <a:srgbClr val="000000"/>
                </a:solidFill>
                <a:latin typeface="Century Gothic" panose="020B0502020202020204" pitchFamily="34" charset="0"/>
              </a:rPr>
              <a:t>debug</a:t>
            </a:r>
            <a:r>
              <a:rPr lang="en-US" dirty="0">
                <a:solidFill>
                  <a:srgbClr val="000000"/>
                </a:solidFill>
                <a:latin typeface="Century Gothic" panose="020B0502020202020204" pitchFamily="34" charset="0"/>
              </a:rPr>
              <a:t>  and certain other IOS message output is not automatically displayed on remote connections. This is because log messages are prevented from being displayed on </a:t>
            </a:r>
            <a:r>
              <a:rPr lang="en-US" dirty="0" err="1">
                <a:solidFill>
                  <a:srgbClr val="000000"/>
                </a:solidFill>
                <a:latin typeface="Century Gothic" panose="020B0502020202020204" pitchFamily="34" charset="0"/>
              </a:rPr>
              <a:t>vty</a:t>
            </a:r>
            <a:r>
              <a:rPr lang="en-US" dirty="0">
                <a:solidFill>
                  <a:srgbClr val="000000"/>
                </a:solidFill>
                <a:latin typeface="Century Gothic" panose="020B0502020202020204" pitchFamily="34" charset="0"/>
              </a:rPr>
              <a:t> lines.</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To display log messages on a terminal (virtual console), use the </a:t>
            </a:r>
            <a:r>
              <a:rPr lang="en-US" b="1" dirty="0">
                <a:solidFill>
                  <a:srgbClr val="000000"/>
                </a:solidFill>
                <a:latin typeface="Century Gothic" panose="020B0502020202020204" pitchFamily="34" charset="0"/>
              </a:rPr>
              <a:t>terminal monitor</a:t>
            </a:r>
            <a:r>
              <a:rPr lang="en-US" dirty="0">
                <a:solidFill>
                  <a:srgbClr val="000000"/>
                </a:solidFill>
                <a:latin typeface="Century Gothic" panose="020B0502020202020204" pitchFamily="34" charset="0"/>
              </a:rPr>
              <a:t> privileged EXEC command. To stop logging messages on a terminal, use the </a:t>
            </a:r>
            <a:r>
              <a:rPr lang="en-US" b="1" dirty="0">
                <a:solidFill>
                  <a:srgbClr val="000000"/>
                </a:solidFill>
                <a:latin typeface="Century Gothic" panose="020B0502020202020204" pitchFamily="34" charset="0"/>
              </a:rPr>
              <a:t>terminal no monitor</a:t>
            </a:r>
            <a:r>
              <a:rPr lang="en-US" dirty="0">
                <a:solidFill>
                  <a:srgbClr val="000000"/>
                </a:solidFill>
                <a:latin typeface="Century Gothic" panose="020B0502020202020204" pitchFamily="34" charset="0"/>
              </a:rPr>
              <a:t> privileged EXEC command.</a:t>
            </a:r>
          </a:p>
        </p:txBody>
      </p:sp>
      <p:pic>
        <p:nvPicPr>
          <p:cNvPr id="7" name="Picture 6">
            <a:extLst>
              <a:ext uri="{FF2B5EF4-FFF2-40B4-BE49-F238E27FC236}">
                <a16:creationId xmlns:a16="http://schemas.microsoft.com/office/drawing/2014/main" id="{B3CB0FC6-F496-4FA2-BA44-D4FC2FBF18F2}"/>
              </a:ext>
            </a:extLst>
          </p:cNvPr>
          <p:cNvPicPr>
            <a:picLocks noChangeAspect="1"/>
          </p:cNvPicPr>
          <p:nvPr/>
        </p:nvPicPr>
        <p:blipFill>
          <a:blip r:embed="rId3"/>
          <a:stretch>
            <a:fillRect/>
          </a:stretch>
        </p:blipFill>
        <p:spPr>
          <a:xfrm>
            <a:off x="4150538" y="1446415"/>
            <a:ext cx="4518801" cy="1820370"/>
          </a:xfrm>
          <a:prstGeom prst="rect">
            <a:avLst/>
          </a:prstGeom>
        </p:spPr>
      </p:pic>
      <p:pic>
        <p:nvPicPr>
          <p:cNvPr id="6" name="Picture 5">
            <a:extLst>
              <a:ext uri="{FF2B5EF4-FFF2-40B4-BE49-F238E27FC236}">
                <a16:creationId xmlns:a16="http://schemas.microsoft.com/office/drawing/2014/main" id="{F40D03CD-3EBA-4C21-AC9F-01C7FA500418}"/>
              </a:ext>
            </a:extLst>
          </p:cNvPr>
          <p:cNvPicPr>
            <a:picLocks noChangeAspect="1"/>
          </p:cNvPicPr>
          <p:nvPr/>
        </p:nvPicPr>
        <p:blipFill>
          <a:blip r:embed="rId4"/>
          <a:stretch>
            <a:fillRect/>
          </a:stretch>
        </p:blipFill>
        <p:spPr>
          <a:xfrm>
            <a:off x="4150538" y="3286153"/>
            <a:ext cx="4518801" cy="2361128"/>
          </a:xfrm>
          <a:prstGeom prst="rect">
            <a:avLst/>
          </a:prstGeom>
        </p:spPr>
      </p:pic>
    </p:spTree>
    <p:extLst>
      <p:ext uri="{BB962C8B-B14F-4D97-AF65-F5344CB8AC3E}">
        <p14:creationId xmlns:p14="http://schemas.microsoft.com/office/powerpoint/2010/main" val="3577224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224348" y="2802312"/>
            <a:ext cx="8772157" cy="838200"/>
          </a:xfrm>
        </p:spPr>
        <p:txBody>
          <a:bodyPr/>
          <a:lstStyle/>
          <a:p>
            <a:pPr algn="ctr"/>
            <a:r>
              <a:rPr lang="en-US" dirty="0"/>
              <a:t>Check your understanding – 13.6 Troubleshooting Methodologies</a:t>
            </a:r>
            <a:endParaRPr lang="en-US" altLang="en-US" sz="5400" dirty="0"/>
          </a:p>
        </p:txBody>
      </p:sp>
    </p:spTree>
    <p:custDataLst>
      <p:tags r:id="rId1"/>
    </p:custDataLst>
    <p:extLst>
      <p:ext uri="{BB962C8B-B14F-4D97-AF65-F5344CB8AC3E}">
        <p14:creationId xmlns:p14="http://schemas.microsoft.com/office/powerpoint/2010/main" val="1612719551"/>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eaLnBrk="1" hangingPunct="1"/>
            <a:r>
              <a:rPr lang="en-US" sz="2400" dirty="0"/>
              <a:t>13.7 Troubleshooting Scenarios</a:t>
            </a:r>
            <a:endParaRPr lang="en-US" sz="2400" dirty="0">
              <a:solidFill>
                <a:srgbClr val="00B0F0"/>
              </a:solidFill>
            </a:endParaRPr>
          </a:p>
        </p:txBody>
      </p:sp>
    </p:spTree>
    <p:extLst>
      <p:ext uri="{BB962C8B-B14F-4D97-AF65-F5344CB8AC3E}">
        <p14:creationId xmlns:p14="http://schemas.microsoft.com/office/powerpoint/2010/main" val="328339000"/>
      </p:ext>
    </p:extLst>
  </p:cSld>
  <p:clrMapOvr>
    <a:masterClrMapping/>
  </p:clrMapOvr>
  <p:transition>
    <p:wipe dir="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474865"/>
            <a:ext cx="8345488" cy="731837"/>
          </a:xfrm>
        </p:spPr>
        <p:txBody>
          <a:bodyPr/>
          <a:lstStyle/>
          <a:p>
            <a:r>
              <a:rPr lang="en-US" sz="2000" dirty="0">
                <a:latin typeface="Century Gothic" panose="020B0502020202020204" pitchFamily="34" charset="0"/>
              </a:rPr>
              <a:t>Troubleshooting Scenarios</a:t>
            </a:r>
            <a:br>
              <a:rPr lang="en-US" sz="2000" dirty="0">
                <a:latin typeface="Century Gothic" panose="020B0502020202020204" pitchFamily="34" charset="0"/>
              </a:rPr>
            </a:br>
            <a:r>
              <a:rPr lang="en-US" dirty="0">
                <a:latin typeface="Century Gothic" panose="020B0502020202020204" pitchFamily="34" charset="0"/>
              </a:rPr>
              <a:t>IP Addressing Issues on IOS Devices</a:t>
            </a:r>
          </a:p>
        </p:txBody>
      </p:sp>
      <p:sp>
        <p:nvSpPr>
          <p:cNvPr id="5" name="Content Placeholder 4">
            <a:extLst>
              <a:ext uri="{FF2B5EF4-FFF2-40B4-BE49-F238E27FC236}">
                <a16:creationId xmlns:a16="http://schemas.microsoft.com/office/drawing/2014/main" id="{4089B99F-CCB5-409E-A46F-AD649A1893BE}"/>
              </a:ext>
            </a:extLst>
          </p:cNvPr>
          <p:cNvSpPr>
            <a:spLocks noGrp="1"/>
          </p:cNvSpPr>
          <p:nvPr>
            <p:ph idx="1"/>
          </p:nvPr>
        </p:nvSpPr>
        <p:spPr>
          <a:xfrm>
            <a:off x="225281" y="1397895"/>
            <a:ext cx="8785715" cy="1907598"/>
          </a:xfrm>
        </p:spPr>
        <p:txBody>
          <a:bodyPr/>
          <a:lstStyle/>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Two common causes of incorrect IPv4 assignment are manual assignment mistakes or DHCP-related issues.</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Network administrators often have to manually assign IP addresses to devices such as servers and routers. If a mistake is made during the assignment, then communications issues with the device are very likely to occur.</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On an IOS device, use the </a:t>
            </a:r>
            <a:r>
              <a:rPr lang="en-US" sz="1800" b="1" dirty="0">
                <a:solidFill>
                  <a:srgbClr val="000000"/>
                </a:solidFill>
                <a:latin typeface="Century Gothic" panose="020B0502020202020204" pitchFamily="34" charset="0"/>
              </a:rPr>
              <a:t>show </a:t>
            </a:r>
            <a:r>
              <a:rPr lang="en-US" sz="1800" b="1" dirty="0" err="1">
                <a:solidFill>
                  <a:srgbClr val="000000"/>
                </a:solidFill>
                <a:latin typeface="Century Gothic" panose="020B0502020202020204" pitchFamily="34" charset="0"/>
              </a:rPr>
              <a:t>ip</a:t>
            </a:r>
            <a:r>
              <a:rPr lang="en-US" sz="1800" b="1" dirty="0">
                <a:solidFill>
                  <a:srgbClr val="000000"/>
                </a:solidFill>
                <a:latin typeface="Century Gothic" panose="020B0502020202020204" pitchFamily="34" charset="0"/>
              </a:rPr>
              <a:t> interface</a:t>
            </a:r>
            <a:r>
              <a:rPr lang="en-US" sz="1800" dirty="0">
                <a:solidFill>
                  <a:srgbClr val="000000"/>
                </a:solidFill>
                <a:latin typeface="Century Gothic" panose="020B0502020202020204" pitchFamily="34" charset="0"/>
              </a:rPr>
              <a:t> or </a:t>
            </a:r>
            <a:r>
              <a:rPr lang="en-US" sz="1800" b="1" dirty="0">
                <a:solidFill>
                  <a:srgbClr val="000000"/>
                </a:solidFill>
                <a:latin typeface="Century Gothic" panose="020B0502020202020204" pitchFamily="34" charset="0"/>
              </a:rPr>
              <a:t>show </a:t>
            </a:r>
            <a:r>
              <a:rPr lang="en-US" sz="1800" b="1" dirty="0" err="1">
                <a:solidFill>
                  <a:srgbClr val="000000"/>
                </a:solidFill>
                <a:latin typeface="Century Gothic" panose="020B0502020202020204" pitchFamily="34" charset="0"/>
              </a:rPr>
              <a:t>ip</a:t>
            </a:r>
            <a:r>
              <a:rPr lang="en-US" sz="1800" b="1" dirty="0">
                <a:solidFill>
                  <a:srgbClr val="000000"/>
                </a:solidFill>
                <a:latin typeface="Century Gothic" panose="020B0502020202020204" pitchFamily="34" charset="0"/>
              </a:rPr>
              <a:t> interface brief</a:t>
            </a:r>
            <a:r>
              <a:rPr lang="en-US" sz="1800" dirty="0">
                <a:solidFill>
                  <a:srgbClr val="000000"/>
                </a:solidFill>
                <a:latin typeface="Century Gothic" panose="020B0502020202020204" pitchFamily="34" charset="0"/>
              </a:rPr>
              <a:t> commands to verify what IPv4 addresses are assigned to the network interfaces. For example, issuing the </a:t>
            </a:r>
            <a:r>
              <a:rPr lang="en-US" sz="1800" b="1" dirty="0">
                <a:solidFill>
                  <a:srgbClr val="000000"/>
                </a:solidFill>
                <a:latin typeface="Century Gothic" panose="020B0502020202020204" pitchFamily="34" charset="0"/>
              </a:rPr>
              <a:t>show </a:t>
            </a:r>
            <a:r>
              <a:rPr lang="en-US" sz="1800" b="1" dirty="0" err="1">
                <a:solidFill>
                  <a:srgbClr val="000000"/>
                </a:solidFill>
                <a:latin typeface="Century Gothic" panose="020B0502020202020204" pitchFamily="34" charset="0"/>
              </a:rPr>
              <a:t>ip</a:t>
            </a:r>
            <a:r>
              <a:rPr lang="en-US" sz="1800" b="1" dirty="0">
                <a:solidFill>
                  <a:srgbClr val="000000"/>
                </a:solidFill>
                <a:latin typeface="Century Gothic" panose="020B0502020202020204" pitchFamily="34" charset="0"/>
              </a:rPr>
              <a:t> interface</a:t>
            </a:r>
            <a:r>
              <a:rPr lang="en-US" sz="1800" dirty="0">
                <a:solidFill>
                  <a:srgbClr val="000000"/>
                </a:solidFill>
                <a:latin typeface="Century Gothic" panose="020B0502020202020204" pitchFamily="34" charset="0"/>
              </a:rPr>
              <a:t> </a:t>
            </a:r>
            <a:r>
              <a:rPr lang="en-US" sz="1800" b="1" dirty="0">
                <a:solidFill>
                  <a:srgbClr val="000000"/>
                </a:solidFill>
                <a:latin typeface="Century Gothic" panose="020B0502020202020204" pitchFamily="34" charset="0"/>
              </a:rPr>
              <a:t>brief</a:t>
            </a:r>
            <a:r>
              <a:rPr lang="en-US" sz="1800" dirty="0">
                <a:solidFill>
                  <a:srgbClr val="000000"/>
                </a:solidFill>
                <a:latin typeface="Century Gothic" panose="020B0502020202020204" pitchFamily="34" charset="0"/>
              </a:rPr>
              <a:t> command as shown would validate the interface status on R1.</a:t>
            </a:r>
          </a:p>
          <a:p>
            <a:pPr marL="342900" indent="-342900" algn="l">
              <a:buFont typeface="Arial" panose="020B0604020202020204" pitchFamily="34" charset="0"/>
              <a:buChar char="•"/>
            </a:pPr>
            <a:endParaRPr lang="en-US" sz="1800" dirty="0">
              <a:solidFill>
                <a:srgbClr val="000000"/>
              </a:solidFill>
              <a:latin typeface="Century Gothic" panose="020B0502020202020204" pitchFamily="34" charset="0"/>
            </a:endParaRPr>
          </a:p>
        </p:txBody>
      </p:sp>
      <p:pic>
        <p:nvPicPr>
          <p:cNvPr id="6" name="Picture 5">
            <a:extLst>
              <a:ext uri="{FF2B5EF4-FFF2-40B4-BE49-F238E27FC236}">
                <a16:creationId xmlns:a16="http://schemas.microsoft.com/office/drawing/2014/main" id="{B1698732-E985-4F83-A567-32F90E36D49D}"/>
              </a:ext>
            </a:extLst>
          </p:cNvPr>
          <p:cNvPicPr>
            <a:picLocks noChangeAspect="1"/>
          </p:cNvPicPr>
          <p:nvPr/>
        </p:nvPicPr>
        <p:blipFill>
          <a:blip r:embed="rId3"/>
          <a:stretch>
            <a:fillRect/>
          </a:stretch>
        </p:blipFill>
        <p:spPr>
          <a:xfrm>
            <a:off x="1066411" y="4394461"/>
            <a:ext cx="7461957" cy="2305597"/>
          </a:xfrm>
          <a:prstGeom prst="rect">
            <a:avLst/>
          </a:prstGeom>
        </p:spPr>
      </p:pic>
    </p:spTree>
    <p:extLst>
      <p:ext uri="{BB962C8B-B14F-4D97-AF65-F5344CB8AC3E}">
        <p14:creationId xmlns:p14="http://schemas.microsoft.com/office/powerpoint/2010/main" val="4190754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424989"/>
            <a:ext cx="8345488" cy="731837"/>
          </a:xfrm>
        </p:spPr>
        <p:txBody>
          <a:bodyPr/>
          <a:lstStyle/>
          <a:p>
            <a:r>
              <a:rPr lang="en-US" sz="2000" dirty="0">
                <a:latin typeface="Century Gothic" panose="020B0502020202020204" pitchFamily="34" charset="0"/>
              </a:rPr>
              <a:t>Troubleshooting Scenarios</a:t>
            </a:r>
            <a:br>
              <a:rPr lang="en-US" sz="2000" dirty="0">
                <a:latin typeface="Century Gothic" panose="020B0502020202020204" pitchFamily="34" charset="0"/>
              </a:rPr>
            </a:br>
            <a:r>
              <a:rPr lang="en-US" dirty="0">
                <a:latin typeface="Century Gothic" panose="020B0502020202020204" pitchFamily="34" charset="0"/>
              </a:rPr>
              <a:t>IP Addressing Issues on End Devices</a:t>
            </a:r>
          </a:p>
        </p:txBody>
      </p:sp>
      <p:sp>
        <p:nvSpPr>
          <p:cNvPr id="4" name="Content Placeholder 3">
            <a:extLst>
              <a:ext uri="{FF2B5EF4-FFF2-40B4-BE49-F238E27FC236}">
                <a16:creationId xmlns:a16="http://schemas.microsoft.com/office/drawing/2014/main" id="{7ED07164-DA0A-44EF-A4C1-36A79B33BB69}"/>
              </a:ext>
            </a:extLst>
          </p:cNvPr>
          <p:cNvSpPr>
            <a:spLocks noGrp="1"/>
          </p:cNvSpPr>
          <p:nvPr>
            <p:ph idx="1"/>
          </p:nvPr>
        </p:nvSpPr>
        <p:spPr>
          <a:xfrm>
            <a:off x="474663" y="1589088"/>
            <a:ext cx="8280057" cy="3689897"/>
          </a:xfrm>
        </p:spPr>
        <p:txBody>
          <a:bodyPr/>
          <a:lstStyle/>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On Windows-based machines, when the device cannot contact a DHCP server, Windows will automatically assign an address belonging to the 169.254.0.0/16 range. This feature is called Automatic Private IP Addressing (APIPA). </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A computer with an APIPA address will not be able to communicate with other devices in the network because those devices will most likely not belong to the 169.254.0.0/16 network. </a:t>
            </a:r>
          </a:p>
          <a:p>
            <a:pPr marL="415985" lvl="1" indent="-342900" algn="just">
              <a:buFont typeface="Arial" panose="020B0604020202020204" pitchFamily="34" charset="0"/>
              <a:buChar char="•"/>
            </a:pPr>
            <a:r>
              <a:rPr lang="en-US" sz="2800" b="1" dirty="0">
                <a:solidFill>
                  <a:srgbClr val="000000"/>
                </a:solidFill>
                <a:latin typeface="Century Gothic" panose="020B0502020202020204" pitchFamily="34" charset="0"/>
              </a:rPr>
              <a:t>Note</a:t>
            </a:r>
            <a:r>
              <a:rPr lang="en-US" sz="2800" dirty="0">
                <a:solidFill>
                  <a:srgbClr val="000000"/>
                </a:solidFill>
                <a:latin typeface="Century Gothic" panose="020B0502020202020204" pitchFamily="34" charset="0"/>
              </a:rPr>
              <a:t>: Other operating systems, such Linux and OS X, do not use APIPA.</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If the device is unable to communicate with the DHCP server, then the server cannot assign an IPv4 address for the specific network and the device will not be able to communicate.</a:t>
            </a:r>
          </a:p>
          <a:p>
            <a:pPr marL="342900" indent="-342900" algn="just">
              <a:buFont typeface="Arial" panose="020B0604020202020204" pitchFamily="34" charset="0"/>
              <a:buChar char="•"/>
            </a:pPr>
            <a:r>
              <a:rPr lang="en-US" sz="1800" dirty="0">
                <a:solidFill>
                  <a:srgbClr val="000000"/>
                </a:solidFill>
                <a:latin typeface="Century Gothic" panose="020B0502020202020204" pitchFamily="34" charset="0"/>
              </a:rPr>
              <a:t>To verify the IP addresses assigned to a Windows-based computer, use the </a:t>
            </a:r>
            <a:r>
              <a:rPr lang="en-US" sz="1800" b="1" dirty="0">
                <a:solidFill>
                  <a:srgbClr val="000000"/>
                </a:solidFill>
                <a:latin typeface="Century Gothic" panose="020B0502020202020204" pitchFamily="34" charset="0"/>
              </a:rPr>
              <a:t>ipconfig</a:t>
            </a:r>
            <a:r>
              <a:rPr lang="en-US" sz="1800" dirty="0">
                <a:solidFill>
                  <a:srgbClr val="000000"/>
                </a:solidFill>
                <a:latin typeface="Century Gothic" panose="020B0502020202020204" pitchFamily="34" charset="0"/>
              </a:rPr>
              <a:t> command.</a:t>
            </a:r>
          </a:p>
          <a:p>
            <a:pPr marL="342900" indent="-342900" algn="just">
              <a:buFont typeface="Arial" panose="020B0604020202020204" pitchFamily="34" charset="0"/>
              <a:buChar char="•"/>
            </a:pPr>
            <a:endParaRPr lang="en-US" sz="1800" dirty="0">
              <a:solidFill>
                <a:srgbClr val="000000"/>
              </a:solidFill>
              <a:latin typeface="Century Gothic" panose="020B0502020202020204" pitchFamily="34" charset="0"/>
            </a:endParaRPr>
          </a:p>
        </p:txBody>
      </p:sp>
    </p:spTree>
    <p:extLst>
      <p:ext uri="{BB962C8B-B14F-4D97-AF65-F5344CB8AC3E}">
        <p14:creationId xmlns:p14="http://schemas.microsoft.com/office/powerpoint/2010/main" val="18246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557993"/>
            <a:ext cx="8345488" cy="731837"/>
          </a:xfrm>
        </p:spPr>
        <p:txBody>
          <a:bodyPr/>
          <a:lstStyle/>
          <a:p>
            <a:r>
              <a:rPr lang="en-US" sz="2400" dirty="0">
                <a:latin typeface="Century Gothic" panose="020B0502020202020204" pitchFamily="34" charset="0"/>
              </a:rPr>
              <a:t>Troubleshooting Scenarios</a:t>
            </a:r>
            <a:br>
              <a:rPr lang="en-US" sz="2400" dirty="0">
                <a:latin typeface="Century Gothic" panose="020B0502020202020204" pitchFamily="34" charset="0"/>
              </a:rPr>
            </a:br>
            <a:r>
              <a:rPr lang="en-US" sz="3600" dirty="0">
                <a:latin typeface="Century Gothic" panose="020B0502020202020204" pitchFamily="34" charset="0"/>
              </a:rPr>
              <a:t>Default Gateway Issues</a:t>
            </a:r>
          </a:p>
        </p:txBody>
      </p:sp>
      <p:sp>
        <p:nvSpPr>
          <p:cNvPr id="4" name="Content Placeholder 3">
            <a:extLst>
              <a:ext uri="{FF2B5EF4-FFF2-40B4-BE49-F238E27FC236}">
                <a16:creationId xmlns:a16="http://schemas.microsoft.com/office/drawing/2014/main" id="{7ED07164-DA0A-44EF-A4C1-36A79B33BB69}"/>
              </a:ext>
            </a:extLst>
          </p:cNvPr>
          <p:cNvSpPr>
            <a:spLocks noGrp="1"/>
          </p:cNvSpPr>
          <p:nvPr>
            <p:ph idx="1"/>
          </p:nvPr>
        </p:nvSpPr>
        <p:spPr>
          <a:xfrm>
            <a:off x="474663" y="1589088"/>
            <a:ext cx="8280057" cy="3689897"/>
          </a:xfrm>
        </p:spPr>
        <p:txBody>
          <a:bodyPr/>
          <a:lstStyle/>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The default gateway for an end device is the closest networking device, belonging to the same network as the end device, that can forward traffic to other networks. If a device has an incorrect or nonexistent default gateway address, it will not be able to communicate with devices in remote networks. </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Similar to IPv4 addressing issues, default gateway problems can be related to misconfiguration (in the case of manual assignment) or DHCP problems (if automatic assignment is in use).</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To verify the default gateway on Windows-based computers, use the </a:t>
            </a:r>
            <a:r>
              <a:rPr lang="en-US" b="1" dirty="0">
                <a:solidFill>
                  <a:srgbClr val="000000"/>
                </a:solidFill>
                <a:latin typeface="Century Gothic" panose="020B0502020202020204" pitchFamily="34" charset="0"/>
              </a:rPr>
              <a:t>ipconfig</a:t>
            </a:r>
            <a:r>
              <a:rPr lang="en-US" dirty="0">
                <a:solidFill>
                  <a:srgbClr val="000000"/>
                </a:solidFill>
                <a:latin typeface="Century Gothic" panose="020B0502020202020204" pitchFamily="34" charset="0"/>
              </a:rPr>
              <a:t> command.</a:t>
            </a:r>
          </a:p>
          <a:p>
            <a:pPr marL="342900" indent="-342900" algn="just">
              <a:buFont typeface="Arial" panose="020B0604020202020204" pitchFamily="34" charset="0"/>
              <a:buChar char="•"/>
            </a:pPr>
            <a:r>
              <a:rPr lang="en-US" dirty="0">
                <a:solidFill>
                  <a:srgbClr val="000000"/>
                </a:solidFill>
                <a:latin typeface="Century Gothic" panose="020B0502020202020204" pitchFamily="34" charset="0"/>
              </a:rPr>
              <a:t>On a router, use the </a:t>
            </a:r>
            <a:r>
              <a:rPr lang="en-US" b="1" dirty="0">
                <a:solidFill>
                  <a:srgbClr val="000000"/>
                </a:solidFill>
                <a:latin typeface="Century Gothic" panose="020B0502020202020204" pitchFamily="34" charset="0"/>
              </a:rPr>
              <a:t>show </a:t>
            </a:r>
            <a:r>
              <a:rPr lang="en-US" b="1" dirty="0" err="1">
                <a:solidFill>
                  <a:srgbClr val="000000"/>
                </a:solidFill>
                <a:latin typeface="Century Gothic" panose="020B0502020202020204" pitchFamily="34" charset="0"/>
              </a:rPr>
              <a:t>ip</a:t>
            </a:r>
            <a:r>
              <a:rPr lang="en-US" b="1" dirty="0">
                <a:solidFill>
                  <a:srgbClr val="000000"/>
                </a:solidFill>
                <a:latin typeface="Century Gothic" panose="020B0502020202020204" pitchFamily="34" charset="0"/>
              </a:rPr>
              <a:t> route </a:t>
            </a:r>
            <a:r>
              <a:rPr lang="en-US" dirty="0">
                <a:solidFill>
                  <a:srgbClr val="000000"/>
                </a:solidFill>
                <a:latin typeface="Century Gothic" panose="020B0502020202020204" pitchFamily="34" charset="0"/>
              </a:rPr>
              <a:t>command to list the routing table and verify that the default gateway, known as a default route, has been set. This route is used when the destination address of the packet does not match any other routes in its routing table.</a:t>
            </a:r>
          </a:p>
          <a:p>
            <a:pPr marL="342900" indent="-342900" algn="just">
              <a:buFont typeface="Arial" panose="020B0604020202020204" pitchFamily="34" charset="0"/>
              <a:buChar char="•"/>
            </a:pPr>
            <a:endParaRPr lang="en-US" dirty="0">
              <a:solidFill>
                <a:srgbClr val="000000"/>
              </a:solidFill>
              <a:latin typeface="Century Gothic" panose="020B0502020202020204" pitchFamily="34" charset="0"/>
            </a:endParaRPr>
          </a:p>
          <a:p>
            <a:pPr marL="342900" indent="-342900" algn="just">
              <a:buFont typeface="Arial" panose="020B0604020202020204" pitchFamily="34" charset="0"/>
              <a:buChar char="•"/>
            </a:pPr>
            <a:endParaRPr lang="en-US" dirty="0">
              <a:solidFill>
                <a:srgbClr val="000000"/>
              </a:solidFill>
              <a:latin typeface="Century Gothic" panose="020B0502020202020204" pitchFamily="34" charset="0"/>
            </a:endParaRPr>
          </a:p>
        </p:txBody>
      </p:sp>
    </p:spTree>
    <p:extLst>
      <p:ext uri="{BB962C8B-B14F-4D97-AF65-F5344CB8AC3E}">
        <p14:creationId xmlns:p14="http://schemas.microsoft.com/office/powerpoint/2010/main" val="1717095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eaLnBrk="1" hangingPunct="1"/>
            <a:r>
              <a:rPr lang="en-US" sz="2400" dirty="0"/>
              <a:t>13.1 Devices in Small Network</a:t>
            </a:r>
            <a:endParaRPr lang="en-US" sz="2400" dirty="0">
              <a:solidFill>
                <a:srgbClr val="00B0F0"/>
              </a:solidFill>
            </a:endParaRPr>
          </a:p>
        </p:txBody>
      </p:sp>
    </p:spTree>
    <p:extLst>
      <p:ext uri="{BB962C8B-B14F-4D97-AF65-F5344CB8AC3E}">
        <p14:creationId xmlns:p14="http://schemas.microsoft.com/office/powerpoint/2010/main" val="2753221210"/>
      </p:ext>
    </p:extLst>
  </p:cSld>
  <p:clrMapOvr>
    <a:masterClrMapping/>
  </p:clrMapOvr>
  <p:transition>
    <p:wipe dir="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3109" y="1799771"/>
            <a:ext cx="8733677" cy="4666136"/>
          </a:xfrm>
        </p:spPr>
        <p:txBody>
          <a:bodyPr/>
          <a:lstStyle/>
          <a:p>
            <a:pPr algn="just"/>
            <a:r>
              <a:rPr lang="en-US" sz="2000" dirty="0">
                <a:latin typeface="Century Gothic" panose="020B0502020202020204" pitchFamily="34" charset="0"/>
              </a:rPr>
              <a:t>Refer to Quiz - Chapter 17 in Cisco Networking Academy platform</a:t>
            </a:r>
          </a:p>
        </p:txBody>
      </p:sp>
      <p:sp>
        <p:nvSpPr>
          <p:cNvPr id="5" name="Title 1"/>
          <p:cNvSpPr>
            <a:spLocks noGrp="1"/>
          </p:cNvSpPr>
          <p:nvPr>
            <p:ph type="title"/>
          </p:nvPr>
        </p:nvSpPr>
        <p:spPr/>
        <p:txBody>
          <a:bodyPr/>
          <a:lstStyle/>
          <a:p>
            <a:pPr algn="ctr"/>
            <a:r>
              <a:rPr lang="en-US" altLang="en-US" b="1" u="sng" dirty="0">
                <a:solidFill>
                  <a:schemeClr val="bg2"/>
                </a:solidFill>
              </a:rPr>
              <a:t>Quick Review Question</a:t>
            </a:r>
          </a:p>
        </p:txBody>
      </p:sp>
    </p:spTree>
    <p:extLst>
      <p:ext uri="{BB962C8B-B14F-4D97-AF65-F5344CB8AC3E}">
        <p14:creationId xmlns:p14="http://schemas.microsoft.com/office/powerpoint/2010/main" val="412854271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3109" y="1539502"/>
            <a:ext cx="8640959" cy="4926405"/>
          </a:xfrm>
        </p:spPr>
        <p:txBody>
          <a:bodyPr/>
          <a:lstStyle/>
          <a:p>
            <a:endParaRPr lang="en-US" dirty="0"/>
          </a:p>
          <a:p>
            <a:pPr algn="just"/>
            <a:r>
              <a:rPr lang="en-US" sz="2000" dirty="0">
                <a:latin typeface="Century Gothic" panose="020B0502020202020204" pitchFamily="34" charset="0"/>
              </a:rPr>
              <a:t>Explain how a small network can scale into a larger network.</a:t>
            </a:r>
          </a:p>
          <a:p>
            <a:pPr algn="just"/>
            <a:r>
              <a:rPr lang="en-US" sz="2000" dirty="0">
                <a:latin typeface="Century Gothic" panose="020B0502020202020204" pitchFamily="34" charset="0"/>
              </a:rPr>
              <a:t>Configure switches and routers with device hardening features to enhance security.</a:t>
            </a:r>
          </a:p>
          <a:p>
            <a:pPr algn="just"/>
            <a:r>
              <a:rPr lang="en-US" sz="2000" dirty="0">
                <a:latin typeface="Century Gothic" panose="020B0502020202020204" pitchFamily="34" charset="0"/>
              </a:rPr>
              <a:t>Use common show commands and utilities to establish a relative performance baseline for the network.</a:t>
            </a:r>
          </a:p>
          <a:p>
            <a:pPr algn="just"/>
            <a:r>
              <a:rPr lang="en-US" sz="2000" dirty="0">
                <a:latin typeface="Century Gothic" panose="020B0502020202020204" pitchFamily="34" charset="0"/>
              </a:rPr>
              <a:t>Apply troubleshooting methodologies and command host and IOS commands to resolve problems.</a:t>
            </a:r>
          </a:p>
          <a:p>
            <a:pPr algn="just"/>
            <a:r>
              <a:rPr lang="en-US" sz="2000" dirty="0">
                <a:latin typeface="Century Gothic" panose="020B0502020202020204" pitchFamily="34" charset="0"/>
              </a:rPr>
              <a:t>Explain how a small network of directly connected segments is created, configured, and verifies.</a:t>
            </a:r>
          </a:p>
        </p:txBody>
      </p:sp>
      <p:sp>
        <p:nvSpPr>
          <p:cNvPr id="5" name="Text Box 2"/>
          <p:cNvSpPr txBox="1">
            <a:spLocks noChangeArrowheads="1"/>
          </p:cNvSpPr>
          <p:nvPr/>
        </p:nvSpPr>
        <p:spPr bwMode="auto">
          <a:xfrm>
            <a:off x="1571751" y="744992"/>
            <a:ext cx="6016391"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sz="2800" b="1" u="sng" dirty="0">
                <a:latin typeface="Century Gothic" panose="020B0502020202020204" pitchFamily="34" charset="0"/>
                <a:ea typeface="新細明體" pitchFamily="18" charset="-120"/>
              </a:rPr>
              <a:t>Summary of Main Teaching Points</a:t>
            </a:r>
            <a:endParaRPr lang="en-US" altLang="zh-TW" sz="2800" u="sng" dirty="0">
              <a:latin typeface="Century Gothic" panose="020B0502020202020204" pitchFamily="34" charset="0"/>
              <a:ea typeface="新細明體" pitchFamily="18" charset="-120"/>
            </a:endParaRPr>
          </a:p>
        </p:txBody>
      </p:sp>
    </p:spTree>
    <p:extLst>
      <p:ext uri="{BB962C8B-B14F-4D97-AF65-F5344CB8AC3E}">
        <p14:creationId xmlns:p14="http://schemas.microsoft.com/office/powerpoint/2010/main" val="23399252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Grp="1" noChangeArrowheads="1"/>
          </p:cNvSpPr>
          <p:nvPr>
            <p:ph type="title"/>
          </p:nvPr>
        </p:nvSpPr>
        <p:spPr bwMode="auto">
          <a:xfrm>
            <a:off x="1729081" y="846381"/>
            <a:ext cx="5967119" cy="526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zh-TW" b="1" u="sng" dirty="0">
                <a:latin typeface="Century Gothic" panose="020B0502020202020204" pitchFamily="34" charset="0"/>
                <a:ea typeface="新細明體" pitchFamily="18" charset="-120"/>
              </a:rPr>
              <a:t>Question and Answer Session</a:t>
            </a:r>
            <a:endParaRPr lang="en-US" altLang="zh-TW" u="sng" dirty="0">
              <a:latin typeface="Century Gothic" panose="020B0502020202020204" pitchFamily="34" charset="0"/>
              <a:ea typeface="新細明體" pitchFamily="18" charset="-120"/>
            </a:endParaRPr>
          </a:p>
        </p:txBody>
      </p:sp>
      <p:sp>
        <p:nvSpPr>
          <p:cNvPr id="7" name="Text Box 2"/>
          <p:cNvSpPr txBox="1">
            <a:spLocks noChangeArrowheads="1"/>
          </p:cNvSpPr>
          <p:nvPr/>
        </p:nvSpPr>
        <p:spPr bwMode="auto">
          <a:xfrm>
            <a:off x="2097315" y="2692400"/>
            <a:ext cx="4968875" cy="155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zh-TW" sz="9600" dirty="0">
                <a:ea typeface="新細明體" pitchFamily="18" charset="-120"/>
              </a:rPr>
              <a:t>Q &amp; A</a:t>
            </a:r>
          </a:p>
        </p:txBody>
      </p:sp>
    </p:spTree>
    <p:extLst>
      <p:ext uri="{BB962C8B-B14F-4D97-AF65-F5344CB8AC3E}">
        <p14:creationId xmlns:p14="http://schemas.microsoft.com/office/powerpoint/2010/main" val="11183354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Rectangle 2"/>
          <p:cNvSpPr>
            <a:spLocks noChangeArrowheads="1"/>
          </p:cNvSpPr>
          <p:nvPr/>
        </p:nvSpPr>
        <p:spPr bwMode="auto">
          <a:xfrm>
            <a:off x="0" y="0"/>
            <a:ext cx="9144000" cy="6858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ctr"/>
          <a:lstStyle/>
          <a:p>
            <a:endParaRPr lang="en-US"/>
          </a:p>
        </p:txBody>
      </p:sp>
      <p:pic>
        <p:nvPicPr>
          <p:cNvPr id="121858" name="Picture 3" descr="CNA_largo-onwhite"/>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1508125" y="2741613"/>
            <a:ext cx="6097588" cy="89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17036819"/>
      </p:ext>
    </p:extLst>
  </p:cSld>
  <p:clrMapOvr>
    <a:masterClrMapping/>
  </p:clrMapOvr>
  <p:transition spd="med">
    <p:wipe dir="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9" descr="Cisco_WHT_Logo.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52800" y="2619375"/>
            <a:ext cx="2400300" cy="126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Rectangle 70"/>
          <p:cNvSpPr>
            <a:spLocks noChangeArrowheads="1"/>
          </p:cNvSpPr>
          <p:nvPr/>
        </p:nvSpPr>
        <p:spPr bwMode="auto">
          <a:xfrm>
            <a:off x="0" y="0"/>
            <a:ext cx="9144000" cy="685800"/>
          </a:xfrm>
          <a:prstGeom prst="rect">
            <a:avLst/>
          </a:prstGeom>
          <a:solidFill>
            <a:srgbClr val="FFFFFF"/>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2124" tIns="41061" rIns="82124" bIns="41061" anchor="ctr"/>
          <a:lstStyle/>
          <a:p>
            <a:pPr algn="ctr" eaLnBrk="0" hangingPunct="0">
              <a:lnSpc>
                <a:spcPct val="90000"/>
              </a:lnSpc>
            </a:pPr>
            <a:endParaRPr lang="en-US" b="0"/>
          </a:p>
        </p:txBody>
      </p:sp>
    </p:spTree>
    <p:extLst>
      <p:ext uri="{BB962C8B-B14F-4D97-AF65-F5344CB8AC3E}">
        <p14:creationId xmlns:p14="http://schemas.microsoft.com/office/powerpoint/2010/main" val="725382621"/>
      </p:ext>
    </p:extLst>
  </p:cSld>
  <p:clrMapOvr>
    <a:masterClrMapping/>
  </p:clrMapOvr>
  <p:transition>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857251"/>
            <a:ext cx="8345488" cy="731837"/>
          </a:xfrm>
        </p:spPr>
        <p:txBody>
          <a:bodyPr/>
          <a:lstStyle/>
          <a:p>
            <a:r>
              <a:rPr lang="en-US" sz="1800" dirty="0">
                <a:latin typeface="Century Gothic" panose="020B0502020202020204" pitchFamily="34" charset="0"/>
              </a:rPr>
              <a:t>Devices in a Small Network</a:t>
            </a:r>
            <a:br>
              <a:rPr lang="en-US" sz="3600" dirty="0">
                <a:latin typeface="Century Gothic" panose="020B0502020202020204" pitchFamily="34" charset="0"/>
              </a:rPr>
            </a:br>
            <a:r>
              <a:rPr lang="en-US" sz="2800" dirty="0">
                <a:latin typeface="Century Gothic" panose="020B0502020202020204" pitchFamily="34" charset="0"/>
              </a:rPr>
              <a:t>Small Network Topologies</a:t>
            </a:r>
          </a:p>
        </p:txBody>
      </p:sp>
      <p:sp>
        <p:nvSpPr>
          <p:cNvPr id="5" name="Content Placeholder 4">
            <a:extLst>
              <a:ext uri="{FF2B5EF4-FFF2-40B4-BE49-F238E27FC236}">
                <a16:creationId xmlns:a16="http://schemas.microsoft.com/office/drawing/2014/main" id="{A64A5CE2-51F0-445D-8B69-BBA0D66EBA49}"/>
              </a:ext>
            </a:extLst>
          </p:cNvPr>
          <p:cNvSpPr>
            <a:spLocks noGrp="1"/>
          </p:cNvSpPr>
          <p:nvPr>
            <p:ph idx="1"/>
          </p:nvPr>
        </p:nvSpPr>
        <p:spPr>
          <a:xfrm>
            <a:off x="474663" y="1589088"/>
            <a:ext cx="8280057" cy="3689897"/>
          </a:xfrm>
        </p:spPr>
        <p:txBody>
          <a:bodyPr/>
          <a:lstStyle/>
          <a:p>
            <a:pPr marL="285750" indent="-285750" algn="just">
              <a:buFont typeface="Arial" panose="020B0604020202020204" pitchFamily="34" charset="0"/>
              <a:buChar char="•"/>
            </a:pPr>
            <a:r>
              <a:rPr lang="en-US" dirty="0">
                <a:solidFill>
                  <a:srgbClr val="000000"/>
                </a:solidFill>
                <a:latin typeface="Century Gothic" panose="020B0502020202020204" pitchFamily="34" charset="0"/>
              </a:rPr>
              <a:t>The majority of businesses are small most of the business networks are also small.</a:t>
            </a:r>
          </a:p>
          <a:p>
            <a:pPr marL="285750" indent="-285750" algn="just">
              <a:buFont typeface="Arial" panose="020B0604020202020204" pitchFamily="34" charset="0"/>
              <a:buChar char="•"/>
            </a:pPr>
            <a:r>
              <a:rPr lang="en-US" dirty="0">
                <a:solidFill>
                  <a:srgbClr val="000000"/>
                </a:solidFill>
                <a:latin typeface="Century Gothic" panose="020B0502020202020204" pitchFamily="34" charset="0"/>
              </a:rPr>
              <a:t>A small network design is usually simple.</a:t>
            </a:r>
          </a:p>
          <a:p>
            <a:pPr marL="285750" indent="-285750" algn="just">
              <a:buFont typeface="Arial" panose="020B0604020202020204" pitchFamily="34" charset="0"/>
              <a:buChar char="•"/>
            </a:pPr>
            <a:r>
              <a:rPr lang="en-US" dirty="0">
                <a:solidFill>
                  <a:srgbClr val="000000"/>
                </a:solidFill>
                <a:latin typeface="Century Gothic" panose="020B0502020202020204" pitchFamily="34" charset="0"/>
              </a:rPr>
              <a:t>Small networks typically have a single WAN connection provided by DSL, cable, or an Ethernet connection.</a:t>
            </a:r>
          </a:p>
          <a:p>
            <a:pPr marL="285750" indent="-285750" algn="just">
              <a:buFont typeface="Arial" panose="020B0604020202020204" pitchFamily="34" charset="0"/>
              <a:buChar char="•"/>
            </a:pPr>
            <a:r>
              <a:rPr lang="en-US" dirty="0">
                <a:solidFill>
                  <a:srgbClr val="000000"/>
                </a:solidFill>
                <a:latin typeface="Century Gothic" panose="020B0502020202020204" pitchFamily="34" charset="0"/>
              </a:rPr>
              <a:t>Large networks require an IT department to maintain, secure, and troubleshoot network devices and to protect organizational data. Small networks are managed by a local IT technician or by a contracted professional.</a:t>
            </a:r>
          </a:p>
          <a:p>
            <a:pPr marL="285750" indent="-285750" algn="just">
              <a:buFont typeface="Arial" panose="020B0604020202020204" pitchFamily="34" charset="0"/>
              <a:buChar char="•"/>
            </a:pPr>
            <a:endParaRPr lang="en-US" sz="1600" dirty="0">
              <a:solidFill>
                <a:srgbClr val="000000"/>
              </a:solidFill>
              <a:latin typeface="Century Gothic" panose="020B0502020202020204" pitchFamily="34" charset="0"/>
            </a:endParaRPr>
          </a:p>
        </p:txBody>
      </p:sp>
    </p:spTree>
    <p:extLst>
      <p:ext uri="{BB962C8B-B14F-4D97-AF65-F5344CB8AC3E}">
        <p14:creationId xmlns:p14="http://schemas.microsoft.com/office/powerpoint/2010/main" val="2542756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857251"/>
            <a:ext cx="8345488" cy="731837"/>
          </a:xfrm>
        </p:spPr>
        <p:txBody>
          <a:bodyPr/>
          <a:lstStyle/>
          <a:p>
            <a:r>
              <a:rPr lang="en-US" sz="1800" dirty="0">
                <a:latin typeface="Century Gothic" panose="020B0502020202020204" pitchFamily="34" charset="0"/>
              </a:rPr>
              <a:t>Devices in a Small Network</a:t>
            </a:r>
            <a:br>
              <a:rPr lang="en-US" sz="3600" dirty="0">
                <a:latin typeface="Century Gothic" panose="020B0502020202020204" pitchFamily="34" charset="0"/>
              </a:rPr>
            </a:br>
            <a:r>
              <a:rPr lang="en-US" sz="2800" dirty="0">
                <a:latin typeface="Century Gothic" panose="020B0502020202020204" pitchFamily="34" charset="0"/>
              </a:rPr>
              <a:t>Device Selection for a Small Network</a:t>
            </a:r>
          </a:p>
        </p:txBody>
      </p:sp>
      <p:sp>
        <p:nvSpPr>
          <p:cNvPr id="5" name="Content Placeholder 4">
            <a:extLst>
              <a:ext uri="{FF2B5EF4-FFF2-40B4-BE49-F238E27FC236}">
                <a16:creationId xmlns:a16="http://schemas.microsoft.com/office/drawing/2014/main" id="{A64A5CE2-51F0-445D-8B69-BBA0D66EBA49}"/>
              </a:ext>
            </a:extLst>
          </p:cNvPr>
          <p:cNvSpPr>
            <a:spLocks noGrp="1"/>
          </p:cNvSpPr>
          <p:nvPr>
            <p:ph idx="1"/>
          </p:nvPr>
        </p:nvSpPr>
        <p:spPr>
          <a:xfrm>
            <a:off x="474663" y="1589088"/>
            <a:ext cx="8280057" cy="3689897"/>
          </a:xfrm>
        </p:spPr>
        <p:txBody>
          <a:bodyPr/>
          <a:lstStyle/>
          <a:p>
            <a:pPr marL="0" indent="0" algn="just"/>
            <a:r>
              <a:rPr lang="en-US" sz="1800" dirty="0">
                <a:solidFill>
                  <a:srgbClr val="000000"/>
                </a:solidFill>
                <a:latin typeface="Century Gothic" panose="020B0502020202020204" pitchFamily="34" charset="0"/>
              </a:rPr>
              <a:t>Like large networks, small networks require planning and design to meet user requirements. Planning ensures that all requirements, cost factors, and deployment options are given due consideration. One of the first design considerations is the type of intermediary devices to use to support the network.</a:t>
            </a:r>
          </a:p>
          <a:p>
            <a:pPr marL="0" indent="0" algn="just"/>
            <a:endParaRPr lang="en-US" sz="1800" dirty="0">
              <a:solidFill>
                <a:srgbClr val="000000"/>
              </a:solidFill>
              <a:latin typeface="Century Gothic" panose="020B0502020202020204" pitchFamily="34" charset="0"/>
            </a:endParaRPr>
          </a:p>
          <a:p>
            <a:pPr marL="0" indent="0" algn="just"/>
            <a:r>
              <a:rPr lang="en-US" sz="1800" dirty="0">
                <a:solidFill>
                  <a:srgbClr val="000000"/>
                </a:solidFill>
                <a:latin typeface="Century Gothic" panose="020B0502020202020204" pitchFamily="34" charset="0"/>
              </a:rPr>
              <a:t>Factors that must be considered when selecting network devices include:</a:t>
            </a:r>
          </a:p>
          <a:p>
            <a:pPr marL="358835" lvl="1" indent="-285750" algn="just">
              <a:buFont typeface="Arial" panose="020B0604020202020204" pitchFamily="34" charset="0"/>
              <a:buChar char="•"/>
            </a:pPr>
            <a:r>
              <a:rPr lang="en-US" sz="1800" b="1" dirty="0">
                <a:solidFill>
                  <a:srgbClr val="000000"/>
                </a:solidFill>
                <a:latin typeface="Century Gothic" panose="020B0502020202020204" pitchFamily="34" charset="0"/>
              </a:rPr>
              <a:t>cost</a:t>
            </a:r>
          </a:p>
          <a:p>
            <a:pPr marL="358835" lvl="1" indent="-285750" algn="just">
              <a:buFont typeface="Arial" panose="020B0604020202020204" pitchFamily="34" charset="0"/>
              <a:buChar char="•"/>
            </a:pPr>
            <a:r>
              <a:rPr lang="en-US" sz="1800" b="1" dirty="0">
                <a:solidFill>
                  <a:srgbClr val="000000"/>
                </a:solidFill>
                <a:latin typeface="Century Gothic" panose="020B0502020202020204" pitchFamily="34" charset="0"/>
              </a:rPr>
              <a:t>speed and types of ports/interfaces</a:t>
            </a:r>
          </a:p>
          <a:p>
            <a:pPr marL="358835" lvl="1" indent="-285750" algn="just">
              <a:buFont typeface="Arial" panose="020B0604020202020204" pitchFamily="34" charset="0"/>
              <a:buChar char="•"/>
            </a:pPr>
            <a:r>
              <a:rPr lang="en-US" sz="1800" b="1" dirty="0">
                <a:solidFill>
                  <a:srgbClr val="000000"/>
                </a:solidFill>
                <a:latin typeface="Century Gothic" panose="020B0502020202020204" pitchFamily="34" charset="0"/>
              </a:rPr>
              <a:t>expandability</a:t>
            </a:r>
          </a:p>
          <a:p>
            <a:pPr marL="358835" lvl="1" indent="-285750" algn="just">
              <a:buFont typeface="Arial" panose="020B0604020202020204" pitchFamily="34" charset="0"/>
              <a:buChar char="•"/>
            </a:pPr>
            <a:r>
              <a:rPr lang="en-US" sz="1800" b="1" dirty="0">
                <a:solidFill>
                  <a:srgbClr val="000000"/>
                </a:solidFill>
                <a:latin typeface="Century Gothic" panose="020B0502020202020204" pitchFamily="34" charset="0"/>
              </a:rPr>
              <a:t>operating system features and services</a:t>
            </a:r>
          </a:p>
        </p:txBody>
      </p:sp>
    </p:spTree>
    <p:extLst>
      <p:ext uri="{BB962C8B-B14F-4D97-AF65-F5344CB8AC3E}">
        <p14:creationId xmlns:p14="http://schemas.microsoft.com/office/powerpoint/2010/main" val="349365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857251"/>
            <a:ext cx="8345488" cy="731837"/>
          </a:xfrm>
        </p:spPr>
        <p:txBody>
          <a:bodyPr/>
          <a:lstStyle/>
          <a:p>
            <a:r>
              <a:rPr lang="en-US" sz="1800" dirty="0">
                <a:latin typeface="Century Gothic" panose="020B0502020202020204" pitchFamily="34" charset="0"/>
              </a:rPr>
              <a:t>Devices in a Small Network</a:t>
            </a:r>
            <a:br>
              <a:rPr lang="en-US" sz="3600" dirty="0">
                <a:latin typeface="Century Gothic" panose="020B0502020202020204" pitchFamily="34" charset="0"/>
              </a:rPr>
            </a:br>
            <a:r>
              <a:rPr lang="en-US" sz="2800" dirty="0">
                <a:latin typeface="Century Gothic" panose="020B0502020202020204" pitchFamily="34" charset="0"/>
              </a:rPr>
              <a:t>IP Addressing for a Small Network</a:t>
            </a:r>
          </a:p>
        </p:txBody>
      </p:sp>
      <p:sp>
        <p:nvSpPr>
          <p:cNvPr id="5" name="Content Placeholder 4">
            <a:extLst>
              <a:ext uri="{FF2B5EF4-FFF2-40B4-BE49-F238E27FC236}">
                <a16:creationId xmlns:a16="http://schemas.microsoft.com/office/drawing/2014/main" id="{A64A5CE2-51F0-445D-8B69-BBA0D66EBA49}"/>
              </a:ext>
            </a:extLst>
          </p:cNvPr>
          <p:cNvSpPr>
            <a:spLocks noGrp="1"/>
          </p:cNvSpPr>
          <p:nvPr>
            <p:ph idx="1"/>
          </p:nvPr>
        </p:nvSpPr>
        <p:spPr>
          <a:xfrm>
            <a:off x="474663" y="1589088"/>
            <a:ext cx="8280057" cy="3689897"/>
          </a:xfrm>
        </p:spPr>
        <p:txBody>
          <a:bodyPr/>
          <a:lstStyle/>
          <a:p>
            <a:pPr marL="0" indent="0" algn="just"/>
            <a:r>
              <a:rPr lang="en-US" sz="1800" dirty="0">
                <a:solidFill>
                  <a:srgbClr val="000000"/>
                </a:solidFill>
                <a:latin typeface="Century Gothic" panose="020B0502020202020204" pitchFamily="34" charset="0"/>
              </a:rPr>
              <a:t>When implementing a network, create an IP addressing scheme and use it. All hosts and devices within an internetwork must have a unique address. Devices that will factor into the IP addressing scheme include the following:</a:t>
            </a:r>
          </a:p>
          <a:p>
            <a:pPr marL="358835" lvl="1" indent="-285750" algn="just">
              <a:buFont typeface="Arial" panose="020B0604020202020204" pitchFamily="34" charset="0"/>
              <a:buChar char="•"/>
            </a:pPr>
            <a:r>
              <a:rPr lang="en-US" sz="1800" dirty="0">
                <a:solidFill>
                  <a:srgbClr val="000000"/>
                </a:solidFill>
                <a:latin typeface="Century Gothic" panose="020B0502020202020204" pitchFamily="34" charset="0"/>
              </a:rPr>
              <a:t>End user devices - The number and type of connections (i.e., wired, wireless, remote access)</a:t>
            </a:r>
          </a:p>
          <a:p>
            <a:pPr marL="358835" lvl="1" indent="-285750" algn="just">
              <a:buFont typeface="Arial" panose="020B0604020202020204" pitchFamily="34" charset="0"/>
              <a:buChar char="•"/>
            </a:pPr>
            <a:r>
              <a:rPr lang="en-US" sz="1800" dirty="0">
                <a:solidFill>
                  <a:srgbClr val="000000"/>
                </a:solidFill>
                <a:latin typeface="Century Gothic" panose="020B0502020202020204" pitchFamily="34" charset="0"/>
              </a:rPr>
              <a:t>Servers and peripherals devices (e.g., printers and security cameras)</a:t>
            </a:r>
          </a:p>
          <a:p>
            <a:pPr marL="358835" lvl="1" indent="-285750" algn="just">
              <a:buFont typeface="Arial" panose="020B0604020202020204" pitchFamily="34" charset="0"/>
              <a:buChar char="•"/>
            </a:pPr>
            <a:r>
              <a:rPr lang="en-US" sz="1800" dirty="0">
                <a:solidFill>
                  <a:srgbClr val="000000"/>
                </a:solidFill>
                <a:latin typeface="Century Gothic" panose="020B0502020202020204" pitchFamily="34" charset="0"/>
              </a:rPr>
              <a:t>Intermediary devices including switches and access points</a:t>
            </a:r>
          </a:p>
          <a:p>
            <a:pPr marL="0" indent="0" algn="just"/>
            <a:endParaRPr lang="en-US" sz="1800" dirty="0">
              <a:solidFill>
                <a:srgbClr val="000000"/>
              </a:solidFill>
              <a:latin typeface="Century Gothic" panose="020B0502020202020204" pitchFamily="34" charset="0"/>
            </a:endParaRPr>
          </a:p>
          <a:p>
            <a:pPr marL="0" indent="0" algn="just"/>
            <a:r>
              <a:rPr lang="en-US" sz="1800" dirty="0">
                <a:solidFill>
                  <a:srgbClr val="000000"/>
                </a:solidFill>
                <a:latin typeface="Century Gothic" panose="020B0502020202020204" pitchFamily="34" charset="0"/>
              </a:rPr>
              <a:t>It is recommended that you plan, document, and maintain an IP addressing scheme based on device type. The use of a planned IP addressing scheme makes it easier to identify a type of device and to troubleshoot problems.</a:t>
            </a:r>
          </a:p>
          <a:p>
            <a:pPr marL="285750" indent="-285750" algn="l">
              <a:buFont typeface="Arial" panose="020B0604020202020204" pitchFamily="34" charset="0"/>
              <a:buChar char="•"/>
            </a:pPr>
            <a:endParaRPr lang="en-US" sz="1600" dirty="0">
              <a:solidFill>
                <a:srgbClr val="000000"/>
              </a:solidFill>
              <a:latin typeface="Century Gothic" panose="020B0502020202020204" pitchFamily="34" charset="0"/>
            </a:endParaRPr>
          </a:p>
        </p:txBody>
      </p:sp>
    </p:spTree>
    <p:extLst>
      <p:ext uri="{BB962C8B-B14F-4D97-AF65-F5344CB8AC3E}">
        <p14:creationId xmlns:p14="http://schemas.microsoft.com/office/powerpoint/2010/main" val="1792615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615204"/>
            <a:ext cx="8345488" cy="731837"/>
          </a:xfrm>
        </p:spPr>
        <p:txBody>
          <a:bodyPr/>
          <a:lstStyle/>
          <a:p>
            <a:r>
              <a:rPr lang="en-US" sz="1800" dirty="0">
                <a:latin typeface="Century Gothic" panose="020B0502020202020204" pitchFamily="34" charset="0"/>
              </a:rPr>
              <a:t>Devices in a Small Network</a:t>
            </a:r>
            <a:br>
              <a:rPr lang="en-US" sz="3600" dirty="0">
                <a:latin typeface="Century Gothic" panose="020B0502020202020204" pitchFamily="34" charset="0"/>
              </a:rPr>
            </a:br>
            <a:r>
              <a:rPr lang="en-US" sz="2800" dirty="0">
                <a:latin typeface="Century Gothic" panose="020B0502020202020204" pitchFamily="34" charset="0"/>
              </a:rPr>
              <a:t>Redundancy in a Small Network</a:t>
            </a:r>
          </a:p>
        </p:txBody>
      </p:sp>
      <p:sp>
        <p:nvSpPr>
          <p:cNvPr id="5" name="Content Placeholder 4">
            <a:extLst>
              <a:ext uri="{FF2B5EF4-FFF2-40B4-BE49-F238E27FC236}">
                <a16:creationId xmlns:a16="http://schemas.microsoft.com/office/drawing/2014/main" id="{A64A5CE2-51F0-445D-8B69-BBA0D66EBA49}"/>
              </a:ext>
            </a:extLst>
          </p:cNvPr>
          <p:cNvSpPr>
            <a:spLocks noGrp="1"/>
          </p:cNvSpPr>
          <p:nvPr>
            <p:ph idx="1"/>
          </p:nvPr>
        </p:nvSpPr>
        <p:spPr>
          <a:xfrm>
            <a:off x="66676" y="1589088"/>
            <a:ext cx="3692526" cy="3689897"/>
          </a:xfrm>
        </p:spPr>
        <p:txBody>
          <a:bodyPr/>
          <a:lstStyle/>
          <a:p>
            <a:pPr marL="0" indent="0" algn="just"/>
            <a:r>
              <a:rPr lang="en-US" sz="1800" dirty="0">
                <a:solidFill>
                  <a:srgbClr val="000000"/>
                </a:solidFill>
                <a:latin typeface="Century Gothic" panose="020B0502020202020204" pitchFamily="34" charset="0"/>
              </a:rPr>
              <a:t>In order to maintain a high degree of reliability, </a:t>
            </a:r>
            <a:r>
              <a:rPr lang="en-US" sz="1800" i="1" dirty="0">
                <a:solidFill>
                  <a:srgbClr val="000000"/>
                </a:solidFill>
                <a:latin typeface="Century Gothic" panose="020B0502020202020204" pitchFamily="34" charset="0"/>
              </a:rPr>
              <a:t>redundancy</a:t>
            </a:r>
            <a:r>
              <a:rPr lang="en-US" sz="1800" dirty="0">
                <a:solidFill>
                  <a:srgbClr val="000000"/>
                </a:solidFill>
                <a:latin typeface="Century Gothic" panose="020B0502020202020204" pitchFamily="34" charset="0"/>
              </a:rPr>
              <a:t> is required in the network design. Redundancy helps to eliminate single points of failure.</a:t>
            </a:r>
          </a:p>
          <a:p>
            <a:pPr marL="0" indent="0" algn="just"/>
            <a:endParaRPr lang="en-US" sz="1800" dirty="0">
              <a:solidFill>
                <a:srgbClr val="000000"/>
              </a:solidFill>
              <a:latin typeface="Century Gothic" panose="020B0502020202020204" pitchFamily="34" charset="0"/>
            </a:endParaRPr>
          </a:p>
          <a:p>
            <a:pPr marL="0" indent="0" algn="just"/>
            <a:r>
              <a:rPr lang="en-US" sz="1800" dirty="0">
                <a:solidFill>
                  <a:srgbClr val="000000"/>
                </a:solidFill>
                <a:latin typeface="Century Gothic" panose="020B0502020202020204" pitchFamily="34" charset="0"/>
              </a:rPr>
              <a:t>Redundancy can be accomplished by installing duplicate equipment. It can also be accomplished by supplying duplicate network links for critical areas.</a:t>
            </a:r>
          </a:p>
          <a:p>
            <a:pPr marL="285750" indent="-285750" algn="l">
              <a:buFont typeface="Arial" panose="020B0604020202020204" pitchFamily="34" charset="0"/>
              <a:buChar char="•"/>
            </a:pPr>
            <a:endParaRPr lang="en-US" sz="1600" dirty="0">
              <a:solidFill>
                <a:srgbClr val="000000"/>
              </a:solidFill>
              <a:latin typeface="Century Gothic" panose="020B0502020202020204" pitchFamily="34" charset="0"/>
            </a:endParaRPr>
          </a:p>
        </p:txBody>
      </p:sp>
      <p:pic>
        <p:nvPicPr>
          <p:cNvPr id="2" name="Picture 1">
            <a:extLst>
              <a:ext uri="{FF2B5EF4-FFF2-40B4-BE49-F238E27FC236}">
                <a16:creationId xmlns:a16="http://schemas.microsoft.com/office/drawing/2014/main" id="{088F7A36-C0A0-487B-8FA9-90BB3DB79A86}"/>
              </a:ext>
            </a:extLst>
          </p:cNvPr>
          <p:cNvPicPr>
            <a:picLocks noChangeAspect="1"/>
          </p:cNvPicPr>
          <p:nvPr/>
        </p:nvPicPr>
        <p:blipFill>
          <a:blip r:embed="rId3"/>
          <a:stretch>
            <a:fillRect/>
          </a:stretch>
        </p:blipFill>
        <p:spPr>
          <a:xfrm>
            <a:off x="3759202" y="1657963"/>
            <a:ext cx="5250327" cy="4170148"/>
          </a:xfrm>
          <a:prstGeom prst="rect">
            <a:avLst/>
          </a:prstGeom>
        </p:spPr>
      </p:pic>
    </p:spTree>
    <p:extLst>
      <p:ext uri="{BB962C8B-B14F-4D97-AF65-F5344CB8AC3E}">
        <p14:creationId xmlns:p14="http://schemas.microsoft.com/office/powerpoint/2010/main" val="1196179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NetAcad-4F_PPT-WHT_060408">
  <a:themeElements>
    <a:clrScheme name="Oct_2006_Cisco White Template 1">
      <a:dk1>
        <a:srgbClr val="000000"/>
      </a:dk1>
      <a:lt1>
        <a:srgbClr val="FFFFFF"/>
      </a:lt1>
      <a:dk2>
        <a:srgbClr val="0183B7"/>
      </a:dk2>
      <a:lt2>
        <a:srgbClr val="000000"/>
      </a:lt2>
      <a:accent1>
        <a:srgbClr val="0183B7"/>
      </a:accent1>
      <a:accent2>
        <a:srgbClr val="B21A1A"/>
      </a:accent2>
      <a:accent3>
        <a:srgbClr val="FFFFFF"/>
      </a:accent3>
      <a:accent4>
        <a:srgbClr val="000000"/>
      </a:accent4>
      <a:accent5>
        <a:srgbClr val="AAC1D8"/>
      </a:accent5>
      <a:accent6>
        <a:srgbClr val="A11616"/>
      </a:accent6>
      <a:hlink>
        <a:srgbClr val="83A2CF"/>
      </a:hlink>
      <a:folHlink>
        <a:srgbClr val="EFB525"/>
      </a:folHlink>
    </a:clrScheme>
    <a:fontScheme name="Oct_2006_Cisco White 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82124" tIns="41061" rIns="82124" bIns="41061" numCol="1" anchor="ctr" anchorCtr="0" compatLnSpc="1">
        <a:prstTxWarp prst="textNoShape">
          <a:avLst/>
        </a:prstTxWarp>
        <a:spAutoFit/>
      </a:bodyPr>
      <a:lstStyle>
        <a:defPPr marL="0" marR="0" indent="0" algn="ctr" defTabSz="814388" rtl="0" eaLnBrk="0" fontAlgn="base" latinLnBrk="0" hangingPunct="0">
          <a:lnSpc>
            <a:spcPct val="9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82124" tIns="41061" rIns="82124" bIns="41061" numCol="1" anchor="ctr" anchorCtr="0" compatLnSpc="1">
        <a:prstTxWarp prst="textNoShape">
          <a:avLst/>
        </a:prstTxWarp>
        <a:spAutoFit/>
      </a:bodyPr>
      <a:lstStyle>
        <a:defPPr marL="0" marR="0" indent="0" algn="ctr" defTabSz="814388" rtl="0" eaLnBrk="0" fontAlgn="base" latinLnBrk="0" hangingPunct="0">
          <a:lnSpc>
            <a:spcPct val="9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Oct_2006_Cisco White Template 1">
        <a:dk1>
          <a:srgbClr val="000000"/>
        </a:dk1>
        <a:lt1>
          <a:srgbClr val="FFFFFF"/>
        </a:lt1>
        <a:dk2>
          <a:srgbClr val="0183B7"/>
        </a:dk2>
        <a:lt2>
          <a:srgbClr val="000000"/>
        </a:lt2>
        <a:accent1>
          <a:srgbClr val="0183B7"/>
        </a:accent1>
        <a:accent2>
          <a:srgbClr val="B21A1A"/>
        </a:accent2>
        <a:accent3>
          <a:srgbClr val="FFFFFF"/>
        </a:accent3>
        <a:accent4>
          <a:srgbClr val="000000"/>
        </a:accent4>
        <a:accent5>
          <a:srgbClr val="AAC1D8"/>
        </a:accent5>
        <a:accent6>
          <a:srgbClr val="A11616"/>
        </a:accent6>
        <a:hlink>
          <a:srgbClr val="83A2CF"/>
        </a:hlink>
        <a:folHlink>
          <a:srgbClr val="EFB525"/>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24484</TotalTime>
  <Pages>28</Pages>
  <Words>5206</Words>
  <Application>Microsoft Office PowerPoint</Application>
  <PresentationFormat>On-screen Show (4:3)</PresentationFormat>
  <Paragraphs>487</Paragraphs>
  <Slides>54</Slides>
  <Notes>47</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54</vt:i4>
      </vt:variant>
    </vt:vector>
  </HeadingPairs>
  <TitlesOfParts>
    <vt:vector size="62" baseType="lpstr">
      <vt:lpstr>Arial</vt:lpstr>
      <vt:lpstr>Century Gothic</vt:lpstr>
      <vt:lpstr>Courier New</vt:lpstr>
      <vt:lpstr>Montserrat</vt:lpstr>
      <vt:lpstr>PT Sans</vt:lpstr>
      <vt:lpstr>Wingdings</vt:lpstr>
      <vt:lpstr>UCTI-Template-foundation-level</vt:lpstr>
      <vt:lpstr>NetAcad-4F_PPT-WHT_060408</vt:lpstr>
      <vt:lpstr>PowerPoint Presentation</vt:lpstr>
      <vt:lpstr>Topic &amp; Structure of The Lesson</vt:lpstr>
      <vt:lpstr>Learning Outcomes</vt:lpstr>
      <vt:lpstr>Key Terms You Must Be Able To Use</vt:lpstr>
      <vt:lpstr>13.1 Devices in Small Network</vt:lpstr>
      <vt:lpstr>Devices in a Small Network Small Network Topologies</vt:lpstr>
      <vt:lpstr>Devices in a Small Network Device Selection for a Small Network</vt:lpstr>
      <vt:lpstr>Devices in a Small Network IP Addressing for a Small Network</vt:lpstr>
      <vt:lpstr>Devices in a Small Network Redundancy in a Small Network</vt:lpstr>
      <vt:lpstr>Devices in a Small Network Traffic Management</vt:lpstr>
      <vt:lpstr>Check your understanding – 13.1 Devices in a Small Network</vt:lpstr>
      <vt:lpstr>13.2 Small Network Applications and Protocols</vt:lpstr>
      <vt:lpstr>Small Network Applications and Protocols Common Applications</vt:lpstr>
      <vt:lpstr>Small Network Applications and Protocols Common Protocols</vt:lpstr>
      <vt:lpstr>Small Network Applications and Protocols Common Protocols (Cont.)</vt:lpstr>
      <vt:lpstr>Small Network Applications and Protocols Voice and Video Applications</vt:lpstr>
      <vt:lpstr>Check your understanding – 13.2 Small Network Applications and Protocols</vt:lpstr>
      <vt:lpstr>13.3 Scale to Larger Networks</vt:lpstr>
      <vt:lpstr>Scale to Larger Networks Small Network Growth</vt:lpstr>
      <vt:lpstr>Scale to Larger Networks Protocol Analysis</vt:lpstr>
      <vt:lpstr>Scale to Larger Networks Employee Network Utilization</vt:lpstr>
      <vt:lpstr>Check your understanding – 13.3 Scale to Larger Networks</vt:lpstr>
      <vt:lpstr>13.4 Verify Connectivity</vt:lpstr>
      <vt:lpstr>Verify Connectivity Verify Connectivity with Ping</vt:lpstr>
      <vt:lpstr>Verify Connectivity Verify Connectivity with Ping (Cont.)</vt:lpstr>
      <vt:lpstr>Verify Connectivity Extended Ping</vt:lpstr>
      <vt:lpstr>Verify Connectivity Verify Connectivity with Traceroute</vt:lpstr>
      <vt:lpstr>Verify Connectivity Verify Connectivity with Traceroute (Cont.)</vt:lpstr>
      <vt:lpstr>Verify Connectivity Verify Connectivity with Traceroute (Cont.)</vt:lpstr>
      <vt:lpstr>Verify Connectivity Extended Traceroute</vt:lpstr>
      <vt:lpstr>Verify Connectivity Extended Traceroute (Cont.)</vt:lpstr>
      <vt:lpstr>Verify Connectivity Network Baseline</vt:lpstr>
      <vt:lpstr>13.5 Host and IOS Commands </vt:lpstr>
      <vt:lpstr>Host and IOS Commands IP Configuration on a Windows Host</vt:lpstr>
      <vt:lpstr>Host and IOS Commands IP Configuration on a Linux Host</vt:lpstr>
      <vt:lpstr>Host and IOS Commands IP Configuration on a macOS Host</vt:lpstr>
      <vt:lpstr>Host and IOS Commands The arp Command</vt:lpstr>
      <vt:lpstr>Host and IOS Commands Common show Commands Revisited</vt:lpstr>
      <vt:lpstr>Host and IOS Commands The show cdp neighbors Command</vt:lpstr>
      <vt:lpstr>Host and IOS Commands The show ip interface brief Command</vt:lpstr>
      <vt:lpstr>13.6 Troubleshooting Methodologies</vt:lpstr>
      <vt:lpstr>Troubleshooting Methodologies Basic Troubleshooting Approaches</vt:lpstr>
      <vt:lpstr>Troubleshooting Methodologies The debug Command</vt:lpstr>
      <vt:lpstr>Troubleshooting Methodologies The terminal monitor Command</vt:lpstr>
      <vt:lpstr>Check your understanding – 13.6 Troubleshooting Methodologies</vt:lpstr>
      <vt:lpstr>13.7 Troubleshooting Scenarios</vt:lpstr>
      <vt:lpstr>Troubleshooting Scenarios IP Addressing Issues on IOS Devices</vt:lpstr>
      <vt:lpstr>Troubleshooting Scenarios IP Addressing Issues on End Devices</vt:lpstr>
      <vt:lpstr>Troubleshooting Scenarios Default Gateway Issues</vt:lpstr>
      <vt:lpstr>Quick Review Question</vt:lpstr>
      <vt:lpstr>PowerPoint Presentation</vt:lpstr>
      <vt:lpstr>Question and Answer Session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ITE PC v4.0 Chapter 1</dc:title>
  <dc:creator>Karen Alderson</dc:creator>
  <cp:lastModifiedBy>Salmiah Amin</cp:lastModifiedBy>
  <cp:revision>944</cp:revision>
  <cp:lastPrinted>1999-01-27T00:54:54Z</cp:lastPrinted>
  <dcterms:created xsi:type="dcterms:W3CDTF">2006-10-23T15:07:30Z</dcterms:created>
  <dcterms:modified xsi:type="dcterms:W3CDTF">2024-12-08T15:18:20Z</dcterms:modified>
</cp:coreProperties>
</file>